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6" r:id="rId2"/>
    <p:sldId id="593" r:id="rId3"/>
    <p:sldId id="634" r:id="rId4"/>
    <p:sldId id="635" r:id="rId5"/>
    <p:sldId id="650" r:id="rId6"/>
    <p:sldId id="653" r:id="rId7"/>
    <p:sldId id="655" r:id="rId8"/>
    <p:sldId id="654" r:id="rId9"/>
    <p:sldId id="637" r:id="rId10"/>
    <p:sldId id="640" r:id="rId11"/>
    <p:sldId id="674" r:id="rId12"/>
    <p:sldId id="675" r:id="rId13"/>
    <p:sldId id="656" r:id="rId14"/>
    <p:sldId id="647" r:id="rId15"/>
    <p:sldId id="636" r:id="rId16"/>
    <p:sldId id="664" r:id="rId17"/>
    <p:sldId id="666" r:id="rId18"/>
    <p:sldId id="663" r:id="rId19"/>
    <p:sldId id="667" r:id="rId20"/>
    <p:sldId id="668" r:id="rId21"/>
    <p:sldId id="669" r:id="rId22"/>
    <p:sldId id="670" r:id="rId23"/>
    <p:sldId id="671" r:id="rId24"/>
    <p:sldId id="672" r:id="rId25"/>
    <p:sldId id="639" r:id="rId26"/>
  </p:sldIdLst>
  <p:sldSz cx="12192000" cy="6858000"/>
  <p:notesSz cx="6858000"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88482" autoAdjust="0"/>
  </p:normalViewPr>
  <p:slideViewPr>
    <p:cSldViewPr snapToGrid="0">
      <p:cViewPr varScale="1">
        <p:scale>
          <a:sx n="59" d="100"/>
          <a:sy n="59" d="100"/>
        </p:scale>
        <p:origin x="96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7"/>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95427"/>
          </a:xfrm>
          <a:prstGeom prst="rect">
            <a:avLst/>
          </a:prstGeom>
        </p:spPr>
        <p:txBody>
          <a:bodyPr vert="horz" lIns="91440" tIns="45720" rIns="91440" bIns="45720" rtlCol="0"/>
          <a:lstStyle>
            <a:lvl1pPr algn="r">
              <a:defRPr sz="1200"/>
            </a:lvl1pPr>
          </a:lstStyle>
          <a:p>
            <a:fld id="{78CB9514-4D67-49A6-8D3F-57903785AF92}" type="datetimeFigureOut">
              <a:rPr lang="nl-BE" smtClean="0"/>
              <a:t>2/04/2021</a:t>
            </a:fld>
            <a:endParaRPr lang="nl-BE"/>
          </a:p>
        </p:txBody>
      </p:sp>
      <p:sp>
        <p:nvSpPr>
          <p:cNvPr id="4" name="Tijdelijke aanduiding voor dia-afbeelding 3"/>
          <p:cNvSpPr>
            <a:spLocks noGrp="1" noRot="1" noChangeAspect="1"/>
          </p:cNvSpPr>
          <p:nvPr>
            <p:ph type="sldImg" idx="2"/>
          </p:nvPr>
        </p:nvSpPr>
        <p:spPr>
          <a:xfrm>
            <a:off x="466725" y="1233488"/>
            <a:ext cx="5924550" cy="333375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378824"/>
            <a:ext cx="2971800" cy="495426"/>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9378824"/>
            <a:ext cx="2971800" cy="495426"/>
          </a:xfrm>
          <a:prstGeom prst="rect">
            <a:avLst/>
          </a:prstGeom>
        </p:spPr>
        <p:txBody>
          <a:bodyPr vert="horz" lIns="91440" tIns="45720" rIns="91440" bIns="45720" rtlCol="0" anchor="b"/>
          <a:lstStyle>
            <a:lvl1pPr algn="r">
              <a:defRPr sz="1200"/>
            </a:lvl1pPr>
          </a:lstStyle>
          <a:p>
            <a:fld id="{4FD0CB22-9838-4EAA-A1AC-2713E6A5B234}" type="slidenum">
              <a:rPr lang="nl-BE" smtClean="0"/>
              <a:t>‹#›</a:t>
            </a:fld>
            <a:endParaRPr lang="nl-BE"/>
          </a:p>
        </p:txBody>
      </p:sp>
    </p:spTree>
    <p:extLst>
      <p:ext uri="{BB962C8B-B14F-4D97-AF65-F5344CB8AC3E}">
        <p14:creationId xmlns:p14="http://schemas.microsoft.com/office/powerpoint/2010/main" val="4021718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FD0CB22-9838-4EAA-A1AC-2713E6A5B234}" type="slidenum">
              <a:rPr lang="nl-BE" smtClean="0"/>
              <a:t>1</a:t>
            </a:fld>
            <a:endParaRPr lang="nl-BE"/>
          </a:p>
        </p:txBody>
      </p:sp>
    </p:spTree>
    <p:extLst>
      <p:ext uri="{BB962C8B-B14F-4D97-AF65-F5344CB8AC3E}">
        <p14:creationId xmlns:p14="http://schemas.microsoft.com/office/powerpoint/2010/main" val="1322460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5 </a:t>
            </a:r>
            <a:endParaRPr lang="nl-BE"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14</a:t>
            </a:fld>
            <a:endParaRPr lang="nl-BE"/>
          </a:p>
        </p:txBody>
      </p:sp>
    </p:spTree>
    <p:extLst>
      <p:ext uri="{BB962C8B-B14F-4D97-AF65-F5344CB8AC3E}">
        <p14:creationId xmlns:p14="http://schemas.microsoft.com/office/powerpoint/2010/main" val="122132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5 </a:t>
            </a:r>
            <a:r>
              <a:rPr lang="nl-NL" baseline="0" dirty="0" err="1"/>
              <a:t>leerpad</a:t>
            </a:r>
            <a:r>
              <a:rPr lang="nl-NL" baseline="0" dirty="0"/>
              <a:t> armoede = BEELDVORMING</a:t>
            </a:r>
          </a:p>
          <a:p>
            <a:r>
              <a:rPr lang="nl-NL" baseline="0" dirty="0"/>
              <a:t>Website = HANDVATTEN wat kan je nu concreet doen op klas- en </a:t>
            </a:r>
            <a:r>
              <a:rPr lang="nl-NL" baseline="0"/>
              <a:t>schoolniveau KO- LO - SO</a:t>
            </a:r>
            <a:endParaRPr lang="nl-NL" baseline="0" dirty="0"/>
          </a:p>
          <a:p>
            <a:r>
              <a:rPr lang="nl-NL" baseline="0" dirty="0"/>
              <a:t>Beeldvorming </a:t>
            </a:r>
            <a:r>
              <a:rPr lang="nl-NL" baseline="0" dirty="0">
                <a:sym typeface="Wingdings" panose="05000000000000000000" pitchFamily="2" charset="2"/>
              </a:rPr>
              <a:t> visie ontwikkeling = structureel verankeren van missie/ doelen/ acties</a:t>
            </a:r>
          </a:p>
          <a:p>
            <a:r>
              <a:rPr lang="nl-NL" baseline="0" dirty="0">
                <a:sym typeface="Wingdings" panose="05000000000000000000" pitchFamily="2" charset="2"/>
              </a:rPr>
              <a:t>	 Ondersteunen sociaal –emotioneel niveau = warme relatie aangaan</a:t>
            </a:r>
          </a:p>
          <a:p>
            <a:r>
              <a:rPr lang="nl-NL" baseline="0" dirty="0">
                <a:sym typeface="Wingdings" panose="05000000000000000000" pitchFamily="2" charset="2"/>
              </a:rPr>
              <a:t>	 ondersteunen op cognitief niveau = denken en doen </a:t>
            </a:r>
          </a:p>
          <a:p>
            <a:r>
              <a:rPr lang="nl-NL" baseline="0" dirty="0">
                <a:sym typeface="Wingdings" panose="05000000000000000000" pitchFamily="2" charset="2"/>
              </a:rPr>
              <a:t>	 tips, opdrachten, literatuur, beeldmateriaal</a:t>
            </a:r>
            <a:endParaRPr lang="nl-NL" dirty="0"/>
          </a:p>
          <a:p>
            <a:endParaRPr lang="nl-BE"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15</a:t>
            </a:fld>
            <a:endParaRPr lang="nl-BE"/>
          </a:p>
        </p:txBody>
      </p:sp>
    </p:spTree>
    <p:extLst>
      <p:ext uri="{BB962C8B-B14F-4D97-AF65-F5344CB8AC3E}">
        <p14:creationId xmlns:p14="http://schemas.microsoft.com/office/powerpoint/2010/main" val="789105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5 </a:t>
            </a:r>
            <a:endParaRPr lang="nl-BE"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16</a:t>
            </a:fld>
            <a:endParaRPr lang="nl-BE"/>
          </a:p>
        </p:txBody>
      </p:sp>
    </p:spTree>
    <p:extLst>
      <p:ext uri="{BB962C8B-B14F-4D97-AF65-F5344CB8AC3E}">
        <p14:creationId xmlns:p14="http://schemas.microsoft.com/office/powerpoint/2010/main" val="348475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5</a:t>
            </a:r>
            <a:endParaRPr lang="nl-BE"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17</a:t>
            </a:fld>
            <a:endParaRPr lang="nl-BE"/>
          </a:p>
        </p:txBody>
      </p:sp>
    </p:spTree>
    <p:extLst>
      <p:ext uri="{BB962C8B-B14F-4D97-AF65-F5344CB8AC3E}">
        <p14:creationId xmlns:p14="http://schemas.microsoft.com/office/powerpoint/2010/main" val="866328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10 Wat</a:t>
            </a:r>
            <a:r>
              <a:rPr lang="nl-NL" baseline="0" dirty="0"/>
              <a:t> is dat nu een </a:t>
            </a:r>
            <a:r>
              <a:rPr lang="nl-NL" baseline="0" dirty="0" err="1"/>
              <a:t>mindset</a:t>
            </a:r>
            <a:r>
              <a:rPr lang="nl-NL" baseline="0" dirty="0"/>
              <a:t>? ZELFTEST via chat delen </a:t>
            </a:r>
            <a:endParaRPr lang="nl-BE"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18</a:t>
            </a:fld>
            <a:endParaRPr lang="nl-BE"/>
          </a:p>
        </p:txBody>
      </p:sp>
    </p:spTree>
    <p:extLst>
      <p:ext uri="{BB962C8B-B14F-4D97-AF65-F5344CB8AC3E}">
        <p14:creationId xmlns:p14="http://schemas.microsoft.com/office/powerpoint/2010/main" val="3704894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8 vragen</a:t>
            </a:r>
            <a:r>
              <a:rPr lang="nl-NL" baseline="0" dirty="0"/>
              <a:t> – geen goed of foute antwoorden</a:t>
            </a:r>
            <a:endParaRPr lang="nl-BE"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19</a:t>
            </a:fld>
            <a:endParaRPr lang="nl-BE"/>
          </a:p>
        </p:txBody>
      </p:sp>
    </p:spTree>
    <p:extLst>
      <p:ext uri="{BB962C8B-B14F-4D97-AF65-F5344CB8AC3E}">
        <p14:creationId xmlns:p14="http://schemas.microsoft.com/office/powerpoint/2010/main" val="220071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Tel de 8 cijfers op om je resultaat te kennen</a:t>
            </a:r>
            <a:endParaRPr lang="nl-BE"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23</a:t>
            </a:fld>
            <a:endParaRPr lang="nl-BE"/>
          </a:p>
        </p:txBody>
      </p:sp>
    </p:spTree>
    <p:extLst>
      <p:ext uri="{BB962C8B-B14F-4D97-AF65-F5344CB8AC3E}">
        <p14:creationId xmlns:p14="http://schemas.microsoft.com/office/powerpoint/2010/main" val="2231283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5 </a:t>
            </a:r>
          </a:p>
          <a:p>
            <a:r>
              <a:rPr lang="nl-NL" dirty="0"/>
              <a:t>Je kijk en verwachtingen </a:t>
            </a:r>
            <a:r>
              <a:rPr lang="nl-NL" baseline="0" dirty="0"/>
              <a:t>naar je </a:t>
            </a:r>
            <a:r>
              <a:rPr lang="nl-NL" baseline="0" dirty="0" err="1"/>
              <a:t>lln</a:t>
            </a:r>
            <a:r>
              <a:rPr lang="nl-NL" baseline="0" dirty="0"/>
              <a:t> toe beïnvloeden hun motivatie en prestatie </a:t>
            </a:r>
            <a:r>
              <a:rPr lang="nl-NL" baseline="0" dirty="0">
                <a:sym typeface="Wingdings" panose="05000000000000000000" pitchFamily="2" charset="2"/>
              </a:rPr>
              <a:t> Rosenthaleffect</a:t>
            </a:r>
          </a:p>
          <a:p>
            <a:r>
              <a:rPr lang="nl-NL" baseline="0" dirty="0">
                <a:sym typeface="Wingdings" panose="05000000000000000000" pitchFamily="2" charset="2"/>
              </a:rPr>
              <a:t>Je </a:t>
            </a:r>
            <a:r>
              <a:rPr lang="nl-NL" baseline="0" dirty="0" err="1">
                <a:sym typeface="Wingdings" panose="05000000000000000000" pitchFamily="2" charset="2"/>
              </a:rPr>
              <a:t>lln</a:t>
            </a:r>
            <a:r>
              <a:rPr lang="nl-NL" baseline="0" dirty="0">
                <a:sym typeface="Wingdings" panose="05000000000000000000" pitchFamily="2" charset="2"/>
              </a:rPr>
              <a:t> zelf hebben ook een </a:t>
            </a:r>
            <a:r>
              <a:rPr lang="nl-NL" baseline="0" dirty="0" err="1">
                <a:sym typeface="Wingdings" panose="05000000000000000000" pitchFamily="2" charset="2"/>
              </a:rPr>
              <a:t>mindset</a:t>
            </a:r>
            <a:r>
              <a:rPr lang="nl-NL" baseline="0" dirty="0">
                <a:sym typeface="Wingdings" panose="05000000000000000000" pitchFamily="2" charset="2"/>
              </a:rPr>
              <a:t>  herkennen en ombuigen bv Je kan het NU nog niet  empoweren, zelfbeeld, zelfvertrouwen</a:t>
            </a:r>
            <a:endParaRPr lang="nl-NL" baseline="0" dirty="0"/>
          </a:p>
          <a:p>
            <a:endParaRPr lang="nl-BE"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24</a:t>
            </a:fld>
            <a:endParaRPr lang="nl-BE"/>
          </a:p>
        </p:txBody>
      </p:sp>
    </p:spTree>
    <p:extLst>
      <p:ext uri="{BB962C8B-B14F-4D97-AF65-F5344CB8AC3E}">
        <p14:creationId xmlns:p14="http://schemas.microsoft.com/office/powerpoint/2010/main" val="1293479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5 We</a:t>
            </a:r>
            <a:r>
              <a:rPr lang="nl-NL" baseline="0" dirty="0"/>
              <a:t> stellen ons kort voor als EKA en docent: wat is onze rol in dit toonmoment? </a:t>
            </a:r>
          </a:p>
          <a:p>
            <a:r>
              <a:rPr lang="nl-NL" b="1" baseline="0" dirty="0"/>
              <a:t>Geen beeld, geen klank</a:t>
            </a:r>
            <a:r>
              <a:rPr lang="nl-NL" baseline="0" dirty="0"/>
              <a:t>: beeldvorming als voorwaarde om concrete handvatten in de klas in te zetten</a:t>
            </a:r>
            <a:endParaRPr lang="nl-NL" dirty="0"/>
          </a:p>
        </p:txBody>
      </p:sp>
      <p:sp>
        <p:nvSpPr>
          <p:cNvPr id="4" name="Tijdelijke aanduiding voor dianummer 3"/>
          <p:cNvSpPr>
            <a:spLocks noGrp="1"/>
          </p:cNvSpPr>
          <p:nvPr>
            <p:ph type="sldNum" sz="quarter" idx="5"/>
          </p:nvPr>
        </p:nvSpPr>
        <p:spPr/>
        <p:txBody>
          <a:bodyPr/>
          <a:lstStyle/>
          <a:p>
            <a:fld id="{4FD0CB22-9838-4EAA-A1AC-2713E6A5B234}" type="slidenum">
              <a:rPr lang="nl-BE" smtClean="0"/>
              <a:t>2</a:t>
            </a:fld>
            <a:endParaRPr lang="nl-BE"/>
          </a:p>
        </p:txBody>
      </p:sp>
    </p:spTree>
    <p:extLst>
      <p:ext uri="{BB962C8B-B14F-4D97-AF65-F5344CB8AC3E}">
        <p14:creationId xmlns:p14="http://schemas.microsoft.com/office/powerpoint/2010/main" val="3113515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b="1" kern="1200" dirty="0">
                <a:solidFill>
                  <a:schemeClr val="tx1"/>
                </a:solidFill>
                <a:effectLst/>
                <a:latin typeface="+mn-lt"/>
                <a:ea typeface="+mn-ea"/>
                <a:cs typeface="+mn-cs"/>
              </a:rPr>
              <a:t>5 Waarom heb je een </a:t>
            </a:r>
            <a:r>
              <a:rPr lang="nl-BE" sz="1200" b="1" kern="1200" dirty="0" err="1">
                <a:solidFill>
                  <a:schemeClr val="tx1"/>
                </a:solidFill>
                <a:effectLst/>
                <a:latin typeface="+mn-lt"/>
                <a:ea typeface="+mn-ea"/>
                <a:cs typeface="+mn-cs"/>
              </a:rPr>
              <a:t>leerpad</a:t>
            </a:r>
            <a:r>
              <a:rPr lang="nl-BE" sz="1200" b="1" kern="1200" dirty="0">
                <a:solidFill>
                  <a:schemeClr val="tx1"/>
                </a:solidFill>
                <a:effectLst/>
                <a:latin typeface="+mn-lt"/>
                <a:ea typeface="+mn-ea"/>
                <a:cs typeface="+mn-cs"/>
              </a:rPr>
              <a:t> armoede voor leerkrachten ontwikkeld?</a:t>
            </a: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rPr>
              <a:t>Ik werk bijna 20 jaar als ervaringsdeskundige armoede en sociale uitsluiting. Ik ben geboren in generatiearmoede: mijn beide ouders werden ook geboren in armoede. Naast een graduaatopleiding ‘toegepaste psychologie’ heb ik een 4-jarige opleiding van vzw De Link gevolgd. Zij leiden mensen geboren in armoede op tot ervaringsdeskundigen in de </a:t>
            </a:r>
            <a:r>
              <a:rPr lang="nl-BE" sz="1200" kern="1200" dirty="0" err="1">
                <a:solidFill>
                  <a:schemeClr val="tx1"/>
                </a:solidFill>
                <a:effectLst/>
                <a:latin typeface="+mn-lt"/>
                <a:ea typeface="+mn-ea"/>
                <a:cs typeface="+mn-cs"/>
              </a:rPr>
              <a:t>kansarmoede</a:t>
            </a:r>
            <a:r>
              <a:rPr lang="nl-BE" sz="1200" kern="1200" dirty="0">
                <a:solidFill>
                  <a:schemeClr val="tx1"/>
                </a:solidFill>
                <a:effectLst/>
                <a:latin typeface="+mn-lt"/>
                <a:ea typeface="+mn-ea"/>
                <a:cs typeface="+mn-cs"/>
              </a:rPr>
              <a:t> en sociale uitsluiting.</a:t>
            </a:r>
          </a:p>
          <a:p>
            <a:pPr fontAlgn="base"/>
            <a:endParaRPr lang="nl-BE" sz="1200" kern="1200" dirty="0">
              <a:solidFill>
                <a:schemeClr val="tx1"/>
              </a:solidFill>
              <a:effectLst/>
              <a:latin typeface="+mn-lt"/>
              <a:ea typeface="+mn-ea"/>
              <a:cs typeface="+mn-cs"/>
            </a:endParaRPr>
          </a:p>
          <a:p>
            <a:pPr fontAlgn="base"/>
            <a:r>
              <a:rPr lang="nl-BE" sz="1200" kern="1200" dirty="0">
                <a:solidFill>
                  <a:schemeClr val="tx1"/>
                </a:solidFill>
                <a:effectLst/>
                <a:latin typeface="+mn-lt"/>
                <a:ea typeface="+mn-ea"/>
                <a:cs typeface="+mn-cs"/>
              </a:rPr>
              <a:t>Mijn unieke achtergrond maakt dat ik theorie met voorbeelden kan illustreren en tegelijkertijd praktijk theoretisch kan kaderen. Er is al heel wat goed materiaal ontwikkeld voor onderwijs. Toch miste ik iets. Ik herkende de theoretische achtergrond die werd aangehaald en vaak dacht ik: “ja, en ook …”. Maar toen kwam er niets meer:.. Ik heb nu geprobeerd om armoede vanuit verschillende disciplines te kaderen om zo een meer volledig beeld te schetsen. </a:t>
            </a:r>
          </a:p>
          <a:p>
            <a:pPr fontAlgn="base"/>
            <a:endParaRPr lang="nl-BE" sz="1200" kern="1200" dirty="0">
              <a:solidFill>
                <a:schemeClr val="tx1"/>
              </a:solidFill>
              <a:effectLst/>
              <a:latin typeface="+mn-lt"/>
              <a:ea typeface="+mn-ea"/>
              <a:cs typeface="+mn-cs"/>
            </a:endParaRPr>
          </a:p>
          <a:p>
            <a:pPr fontAlgn="base"/>
            <a:r>
              <a:rPr lang="nl-BE" sz="1200" kern="1200" dirty="0">
                <a:solidFill>
                  <a:schemeClr val="tx1"/>
                </a:solidFill>
                <a:effectLst/>
                <a:latin typeface="+mn-lt"/>
                <a:ea typeface="+mn-ea"/>
                <a:cs typeface="+mn-cs"/>
              </a:rPr>
              <a:t>Een belangrijke methodiek voor mij is hierbij aanhaken bij de (</a:t>
            </a:r>
            <a:r>
              <a:rPr lang="nl-BE" sz="1200" kern="1200" dirty="0" err="1">
                <a:solidFill>
                  <a:schemeClr val="tx1"/>
                </a:solidFill>
                <a:effectLst/>
                <a:latin typeface="+mn-lt"/>
                <a:ea typeface="+mn-ea"/>
                <a:cs typeface="+mn-cs"/>
              </a:rPr>
              <a:t>be</a:t>
            </a:r>
            <a:r>
              <a:rPr lang="nl-BE" sz="1200" kern="1200" dirty="0">
                <a:solidFill>
                  <a:schemeClr val="tx1"/>
                </a:solidFill>
                <a:effectLst/>
                <a:latin typeface="+mn-lt"/>
                <a:ea typeface="+mn-ea"/>
                <a:cs typeface="+mn-cs"/>
              </a:rPr>
              <a:t>)leefwereld van de lezer, hen uitnodigen tot </a:t>
            </a:r>
            <a:r>
              <a:rPr lang="nl-BE" sz="1200" b="1" kern="1200" dirty="0">
                <a:solidFill>
                  <a:schemeClr val="tx1"/>
                </a:solidFill>
                <a:effectLst/>
                <a:latin typeface="+mn-lt"/>
                <a:ea typeface="+mn-ea"/>
                <a:cs typeface="+mn-cs"/>
              </a:rPr>
              <a:t>reflectie. </a:t>
            </a:r>
            <a:r>
              <a:rPr lang="nl-BE" sz="1200" kern="1200" dirty="0">
                <a:solidFill>
                  <a:schemeClr val="tx1"/>
                </a:solidFill>
                <a:effectLst/>
                <a:latin typeface="+mn-lt"/>
                <a:ea typeface="+mn-ea"/>
                <a:cs typeface="+mn-cs"/>
              </a:rPr>
              <a:t>Want stilstaan bij wie je bent, maakt het gemakkelijker om anderen en hun gedrag te begrijpen.</a:t>
            </a:r>
          </a:p>
          <a:p>
            <a:endParaRPr lang="nl-NL"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3</a:t>
            </a:fld>
            <a:endParaRPr lang="nl-BE"/>
          </a:p>
        </p:txBody>
      </p:sp>
    </p:spTree>
    <p:extLst>
      <p:ext uri="{BB962C8B-B14F-4D97-AF65-F5344CB8AC3E}">
        <p14:creationId xmlns:p14="http://schemas.microsoft.com/office/powerpoint/2010/main" val="639493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kern="1200" dirty="0">
                <a:solidFill>
                  <a:schemeClr val="tx1"/>
                </a:solidFill>
                <a:effectLst/>
                <a:latin typeface="+mn-lt"/>
                <a:ea typeface="+mn-ea"/>
                <a:cs typeface="+mn-cs"/>
              </a:rPr>
              <a:t>5 </a:t>
            </a:r>
            <a:r>
              <a:rPr lang="nl-BE" sz="1200" dirty="0"/>
              <a:t>om je een idee te geven hoe het </a:t>
            </a:r>
            <a:r>
              <a:rPr lang="nl-BE" sz="1200" dirty="0" err="1"/>
              <a:t>leerpad</a:t>
            </a:r>
            <a:r>
              <a:rPr lang="nl-BE" sz="1200" dirty="0"/>
              <a:t> eruit ziet.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u="sng" dirty="0"/>
          </a:p>
          <a:p>
            <a:endParaRPr lang="nl-BE"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4</a:t>
            </a:fld>
            <a:endParaRPr lang="nl-BE"/>
          </a:p>
        </p:txBody>
      </p:sp>
    </p:spTree>
    <p:extLst>
      <p:ext uri="{BB962C8B-B14F-4D97-AF65-F5344CB8AC3E}">
        <p14:creationId xmlns:p14="http://schemas.microsoft.com/office/powerpoint/2010/main" val="95052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6 hoofdstukken – duur is</a:t>
            </a:r>
            <a:r>
              <a:rPr lang="nl-NL" baseline="0" dirty="0"/>
              <a:t> 10 à 14u wat nog altijd minder tijd kost dan een boek lezen over dit complex onderwerp</a:t>
            </a:r>
            <a:endParaRPr lang="nl-NL" dirty="0"/>
          </a:p>
          <a:p>
            <a:r>
              <a:rPr lang="nl-NL" dirty="0"/>
              <a:t>5 Maatschappelijke kwetsbaarheid (klovenmodel)</a:t>
            </a:r>
          </a:p>
          <a:p>
            <a:r>
              <a:rPr lang="nl-NL" dirty="0"/>
              <a:t>6 Verklaringsmodellen (kijken naar armoede)</a:t>
            </a:r>
            <a:r>
              <a:rPr lang="nl-NL" baseline="0" dirty="0"/>
              <a:t> </a:t>
            </a:r>
            <a:endParaRPr lang="nl-BE"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5</a:t>
            </a:fld>
            <a:endParaRPr lang="nl-BE"/>
          </a:p>
        </p:txBody>
      </p:sp>
    </p:spTree>
    <p:extLst>
      <p:ext uri="{BB962C8B-B14F-4D97-AF65-F5344CB8AC3E}">
        <p14:creationId xmlns:p14="http://schemas.microsoft.com/office/powerpoint/2010/main" val="1468282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100000"/>
              </a:lnSpc>
              <a:spcBef>
                <a:spcPts val="0"/>
              </a:spcBef>
              <a:spcAft>
                <a:spcPts val="0"/>
              </a:spcAft>
              <a:buClrTx/>
              <a:buSzTx/>
              <a:buNone/>
              <a:defRPr/>
            </a:pPr>
            <a:r>
              <a:rPr lang="nl-NL" sz="1200" dirty="0"/>
              <a:t>10 Filmpje 2m18 + vragen</a:t>
            </a:r>
          </a:p>
          <a:p>
            <a:pPr marL="0" indent="0">
              <a:lnSpc>
                <a:spcPct val="100000"/>
              </a:lnSpc>
              <a:spcBef>
                <a:spcPts val="0"/>
              </a:spcBef>
              <a:spcAft>
                <a:spcPts val="0"/>
              </a:spcAft>
              <a:buClrTx/>
              <a:buSzTx/>
              <a:buNone/>
              <a:defRPr/>
            </a:pPr>
            <a:r>
              <a:rPr lang="nl-NL" sz="1200" dirty="0"/>
              <a:t>Baby’s in armoede ervaren</a:t>
            </a:r>
            <a:r>
              <a:rPr lang="nl-NL" sz="1200" baseline="0" dirty="0"/>
              <a:t> meer stress wanneer ze opgroeien. Minder positieve interacties, minder adequate respons op hun noden</a:t>
            </a:r>
          </a:p>
          <a:p>
            <a:pPr marL="171450" indent="-171450">
              <a:lnSpc>
                <a:spcPct val="100000"/>
              </a:lnSpc>
              <a:spcBef>
                <a:spcPts val="0"/>
              </a:spcBef>
              <a:spcAft>
                <a:spcPts val="0"/>
              </a:spcAft>
              <a:buClrTx/>
              <a:buSzTx/>
              <a:buFontTx/>
              <a:buChar char="-"/>
              <a:defRPr/>
            </a:pPr>
            <a:r>
              <a:rPr lang="nl-NL" sz="1200" baseline="0" dirty="0"/>
              <a:t>De relatie met ouder</a:t>
            </a:r>
          </a:p>
          <a:p>
            <a:pPr marL="171450" indent="-171450">
              <a:lnSpc>
                <a:spcPct val="100000"/>
              </a:lnSpc>
              <a:spcBef>
                <a:spcPts val="0"/>
              </a:spcBef>
              <a:spcAft>
                <a:spcPts val="0"/>
              </a:spcAft>
              <a:buClrTx/>
              <a:buSzTx/>
              <a:buFontTx/>
              <a:buChar char="-"/>
              <a:defRPr/>
            </a:pPr>
            <a:r>
              <a:rPr lang="nl-NL" sz="1200" baseline="0" dirty="0"/>
              <a:t>De relatie met opvoedersfiguren zoals crèche, KO </a:t>
            </a:r>
            <a:r>
              <a:rPr lang="nl-NL" sz="1200" baseline="0" dirty="0" err="1"/>
              <a:t>etc</a:t>
            </a:r>
            <a:r>
              <a:rPr lang="nl-NL" sz="1200" baseline="0" dirty="0"/>
              <a:t> </a:t>
            </a:r>
            <a:r>
              <a:rPr lang="nl-NL" sz="1200" baseline="0" dirty="0">
                <a:sym typeface="Wingdings" panose="05000000000000000000" pitchFamily="2" charset="2"/>
              </a:rPr>
              <a:t> hun ouders bezorgen hun meer werk</a:t>
            </a:r>
          </a:p>
          <a:p>
            <a:pPr marL="3829050" lvl="8" indent="-171450">
              <a:lnSpc>
                <a:spcPct val="100000"/>
              </a:lnSpc>
              <a:spcBef>
                <a:spcPts val="0"/>
              </a:spcBef>
              <a:spcAft>
                <a:spcPts val="0"/>
              </a:spcAft>
              <a:buClrTx/>
              <a:buSzTx/>
              <a:buFont typeface="Wingdings" panose="05000000000000000000" pitchFamily="2" charset="2"/>
              <a:buChar char="è"/>
              <a:defRPr/>
            </a:pPr>
            <a:r>
              <a:rPr lang="nl-NL" sz="1200" baseline="0" dirty="0">
                <a:sym typeface="Wingdings" panose="05000000000000000000" pitchFamily="2" charset="2"/>
              </a:rPr>
              <a:t>Zijn cognitief minder ontwikkelt dus hebben meer ondersteuning nodig</a:t>
            </a:r>
          </a:p>
          <a:p>
            <a:pPr marL="3829050" lvl="8" indent="-171450">
              <a:lnSpc>
                <a:spcPct val="100000"/>
              </a:lnSpc>
              <a:spcBef>
                <a:spcPts val="0"/>
              </a:spcBef>
              <a:spcAft>
                <a:spcPts val="0"/>
              </a:spcAft>
              <a:buClrTx/>
              <a:buSzTx/>
              <a:buFont typeface="Wingdings" panose="05000000000000000000" pitchFamily="2" charset="2"/>
              <a:buChar char="è"/>
              <a:defRPr/>
            </a:pPr>
            <a:r>
              <a:rPr lang="nl-NL" sz="1200" baseline="0" dirty="0">
                <a:sym typeface="Wingdings" panose="05000000000000000000" pitchFamily="2" charset="2"/>
              </a:rPr>
              <a:t>Zijn sociaal- emotioneel minder vaardig dus hebben vragen meer tijd, energie en professionele houding van de leerkrachten</a:t>
            </a:r>
            <a:endParaRPr lang="nl-NL" sz="1200" dirty="0"/>
          </a:p>
          <a:p>
            <a:endParaRPr lang="nl-NL" sz="1200"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9</a:t>
            </a:fld>
            <a:endParaRPr lang="nl-BE"/>
          </a:p>
        </p:txBody>
      </p:sp>
    </p:spTree>
    <p:extLst>
      <p:ext uri="{BB962C8B-B14F-4D97-AF65-F5344CB8AC3E}">
        <p14:creationId xmlns:p14="http://schemas.microsoft.com/office/powerpoint/2010/main" val="2890899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10</a:t>
            </a:fld>
            <a:endParaRPr lang="nl-BE"/>
          </a:p>
        </p:txBody>
      </p:sp>
    </p:spTree>
    <p:extLst>
      <p:ext uri="{BB962C8B-B14F-4D97-AF65-F5344CB8AC3E}">
        <p14:creationId xmlns:p14="http://schemas.microsoft.com/office/powerpoint/2010/main" val="4093618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OOgstboom</a:t>
            </a:r>
            <a:endParaRPr lang="nl-BE"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12</a:t>
            </a:fld>
            <a:endParaRPr lang="nl-BE"/>
          </a:p>
        </p:txBody>
      </p:sp>
    </p:spTree>
    <p:extLst>
      <p:ext uri="{BB962C8B-B14F-4D97-AF65-F5344CB8AC3E}">
        <p14:creationId xmlns:p14="http://schemas.microsoft.com/office/powerpoint/2010/main" val="1703839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5 Oogstboom:</a:t>
            </a:r>
            <a:r>
              <a:rPr lang="nl-NL" baseline="0" dirty="0"/>
              <a:t> wat neem ik mee uit het </a:t>
            </a:r>
            <a:r>
              <a:rPr lang="nl-NL" baseline="0" dirty="0" err="1"/>
              <a:t>leerpad</a:t>
            </a:r>
            <a:endParaRPr lang="nl-BE" dirty="0"/>
          </a:p>
        </p:txBody>
      </p:sp>
      <p:sp>
        <p:nvSpPr>
          <p:cNvPr id="4" name="Tijdelijke aanduiding voor dianummer 3"/>
          <p:cNvSpPr>
            <a:spLocks noGrp="1"/>
          </p:cNvSpPr>
          <p:nvPr>
            <p:ph type="sldNum" sz="quarter" idx="10"/>
          </p:nvPr>
        </p:nvSpPr>
        <p:spPr/>
        <p:txBody>
          <a:bodyPr/>
          <a:lstStyle/>
          <a:p>
            <a:fld id="{4FD0CB22-9838-4EAA-A1AC-2713E6A5B234}" type="slidenum">
              <a:rPr lang="nl-BE" smtClean="0"/>
              <a:t>13</a:t>
            </a:fld>
            <a:endParaRPr lang="nl-BE"/>
          </a:p>
        </p:txBody>
      </p:sp>
    </p:spTree>
    <p:extLst>
      <p:ext uri="{BB962C8B-B14F-4D97-AF65-F5344CB8AC3E}">
        <p14:creationId xmlns:p14="http://schemas.microsoft.com/office/powerpoint/2010/main" val="2005361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nl-NL"/>
              <a:t>titel</a:t>
            </a:r>
            <a:endParaRPr lang="en-US"/>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nl-NL"/>
              <a:t>spreker</a:t>
            </a:r>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C0D2BD1C-3F16-43E3-8885-70F56B35AC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17313" y="1089491"/>
            <a:ext cx="1967789" cy="1755648"/>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persoon, binnen, vrouw, staand&#10;&#10;Automatisch gegenereerde beschrijving">
            <a:extLst>
              <a:ext uri="{FF2B5EF4-FFF2-40B4-BE49-F238E27FC236}">
                <a16:creationId xmlns:a16="http://schemas.microsoft.com/office/drawing/2014/main" id="{ED101F40-BE7E-490B-BDD3-DD0A08F0AAD7}"/>
              </a:ext>
            </a:extLst>
          </p:cNvPr>
          <p:cNvPicPr>
            <a:picLocks noChangeAspect="1"/>
          </p:cNvPicPr>
          <p:nvPr userDrawn="1"/>
        </p:nvPicPr>
        <p:blipFill rotWithShape="1">
          <a:blip r:embed="rId3"/>
          <a:srcRect t="10679" b="4892"/>
          <a:stretch/>
        </p:blipFill>
        <p:spPr>
          <a:xfrm>
            <a:off x="0" y="-1"/>
            <a:ext cx="8390147" cy="4722921"/>
          </a:xfrm>
          <a:prstGeom prst="rect">
            <a:avLst/>
          </a:prstGeom>
        </p:spPr>
      </p:pic>
      <p:sp>
        <p:nvSpPr>
          <p:cNvPr id="4" name="Tekstvak 3">
            <a:extLst>
              <a:ext uri="{FF2B5EF4-FFF2-40B4-BE49-F238E27FC236}">
                <a16:creationId xmlns:a16="http://schemas.microsoft.com/office/drawing/2014/main" id="{8F8CE76F-7B30-4536-B307-0609A4CF2FDD}"/>
              </a:ext>
            </a:extLst>
          </p:cNvPr>
          <p:cNvSpPr txBox="1"/>
          <p:nvPr userDrawn="1"/>
        </p:nvSpPr>
        <p:spPr>
          <a:xfrm>
            <a:off x="9517312" y="3173200"/>
            <a:ext cx="1967789" cy="369332"/>
          </a:xfrm>
          <a:prstGeom prst="rect">
            <a:avLst/>
          </a:prstGeom>
          <a:noFill/>
        </p:spPr>
        <p:txBody>
          <a:bodyPr wrap="square" rtlCol="0">
            <a:spAutoFit/>
          </a:bodyPr>
          <a:lstStyle/>
          <a:p>
            <a:r>
              <a:rPr lang="nl-NL" sz="1800"/>
              <a:t>7 december 2020</a:t>
            </a:r>
          </a:p>
        </p:txBody>
      </p:sp>
      <p:sp>
        <p:nvSpPr>
          <p:cNvPr id="7" name="Tekstvak 6">
            <a:extLst>
              <a:ext uri="{FF2B5EF4-FFF2-40B4-BE49-F238E27FC236}">
                <a16:creationId xmlns:a16="http://schemas.microsoft.com/office/drawing/2014/main" id="{46939580-AC44-4763-BCE4-E824C4014D69}"/>
              </a:ext>
            </a:extLst>
          </p:cNvPr>
          <p:cNvSpPr txBox="1"/>
          <p:nvPr userDrawn="1"/>
        </p:nvSpPr>
        <p:spPr>
          <a:xfrm rot="16200000">
            <a:off x="7769491" y="3749223"/>
            <a:ext cx="2060101" cy="276999"/>
          </a:xfrm>
          <a:prstGeom prst="rect">
            <a:avLst/>
          </a:prstGeom>
          <a:noFill/>
        </p:spPr>
        <p:txBody>
          <a:bodyPr wrap="square" rtlCol="0">
            <a:spAutoFit/>
          </a:bodyPr>
          <a:lstStyle/>
          <a:p>
            <a:r>
              <a:rPr lang="nl-NL" sz="1200"/>
              <a:t>Foto: Frank Toussaint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4CD73815-2707-4475-8F1A-B873CB631BB4}"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pic>
        <p:nvPicPr>
          <p:cNvPr id="8" name="Picture 2">
            <a:extLst>
              <a:ext uri="{FF2B5EF4-FFF2-40B4-BE49-F238E27FC236}">
                <a16:creationId xmlns:a16="http://schemas.microsoft.com/office/drawing/2014/main" id="{AD0F1937-5C02-4B51-8779-279FE01E9DC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nl-NL"/>
              <a:t>Klik om stijl te bewerken</a:t>
            </a:r>
            <a:endParaRPr lang="en-US"/>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2A4AFB99-0EAB-4182-AFF8-E214C82A68F6}"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2CC9D718-1B16-4F17-B192-87CBADB554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A5D3794B-289A-4A80-97D7-111025398D45}"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nl-NL"/>
              <a:t>Klik om stijl te bewerken</a:t>
            </a:r>
            <a:endParaRPr lang="en-US"/>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A61015F-7CC6-4D0A-9D87-873EA4C304CC}"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nl-NL"/>
              <a:t>Klik om stijl te bewerken</a:t>
            </a:r>
            <a:endParaRPr lang="en-US"/>
          </a:p>
        </p:txBody>
      </p:sp>
      <p:sp>
        <p:nvSpPr>
          <p:cNvPr id="3" name="Content Placeholder 2"/>
          <p:cNvSpPr>
            <a:spLocks noGrp="1"/>
          </p:cNvSpPr>
          <p:nvPr>
            <p:ph sz="half" idx="1"/>
          </p:nvPr>
        </p:nvSpPr>
        <p:spPr>
          <a:xfrm>
            <a:off x="1024127" y="2286000"/>
            <a:ext cx="475488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989320" y="2286000"/>
            <a:ext cx="475488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93C6A301-0538-44EC-B09D-202E1042A48B}"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pic>
        <p:nvPicPr>
          <p:cNvPr id="9" name="Picture 2">
            <a:extLst>
              <a:ext uri="{FF2B5EF4-FFF2-40B4-BE49-F238E27FC236}">
                <a16:creationId xmlns:a16="http://schemas.microsoft.com/office/drawing/2014/main" id="{A8DD8410-1F9C-4F66-B08E-51A1721D44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24128" y="2967788"/>
            <a:ext cx="4754880" cy="33415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nl-NL"/>
              <a:t>Klikken om de tekststijl van het model te bewerken</a:t>
            </a:r>
          </a:p>
        </p:txBody>
      </p:sp>
      <p:sp>
        <p:nvSpPr>
          <p:cNvPr id="6" name="Content Placeholder 5"/>
          <p:cNvSpPr>
            <a:spLocks noGrp="1"/>
          </p:cNvSpPr>
          <p:nvPr>
            <p:ph sz="quarter" idx="4"/>
          </p:nvPr>
        </p:nvSpPr>
        <p:spPr>
          <a:xfrm>
            <a:off x="5990888" y="2967788"/>
            <a:ext cx="4754880" cy="33415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D789574A-8875-45EF-8EA2-3CAA0F7ABC4C}" type="datetimeFigureOut">
              <a:rPr lang="en-US" dirty="0"/>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pic>
        <p:nvPicPr>
          <p:cNvPr id="2" name="Picture 2">
            <a:extLst>
              <a:ext uri="{FF2B5EF4-FFF2-40B4-BE49-F238E27FC236}">
                <a16:creationId xmlns:a16="http://schemas.microsoft.com/office/drawing/2014/main" id="{D9A9FAC4-8D72-4F1F-B34E-ECE3CE2272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67EF4D4C-5367-4C26-9E2B-D8088D7FCA81}" type="datetimeFigureOut">
              <a:rPr lang="en-US" dirty="0"/>
              <a:t>4/2/2021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pic>
        <p:nvPicPr>
          <p:cNvPr id="9" name="Picture 2">
            <a:extLst>
              <a:ext uri="{FF2B5EF4-FFF2-40B4-BE49-F238E27FC236}">
                <a16:creationId xmlns:a16="http://schemas.microsoft.com/office/drawing/2014/main" id="{421F9D7A-FE7A-485B-8543-82A4A4F92C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4/2/2021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pic>
        <p:nvPicPr>
          <p:cNvPr id="6" name="Picture 2">
            <a:extLst>
              <a:ext uri="{FF2B5EF4-FFF2-40B4-BE49-F238E27FC236}">
                <a16:creationId xmlns:a16="http://schemas.microsoft.com/office/drawing/2014/main" id="{84D283F8-20D5-49D7-921C-4455B926B9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nl-NL"/>
              <a:t>Klik om stijl te bewerken</a:t>
            </a:r>
            <a:endParaRPr lang="en-US"/>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05C68B11-C5A8-448C-8CE9-B1A273C79CFC}"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pic>
        <p:nvPicPr>
          <p:cNvPr id="2" name="Picture 2">
            <a:extLst>
              <a:ext uri="{FF2B5EF4-FFF2-40B4-BE49-F238E27FC236}">
                <a16:creationId xmlns:a16="http://schemas.microsoft.com/office/drawing/2014/main" id="{A434F5F9-0C31-451B-9D28-69D8AC24B1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nl-NL"/>
              <a:t>Klik om stijl te bewerken</a:t>
            </a:r>
            <a:endParaRPr lang="en-US"/>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7616CA0-919D-4A49-9C8A-62FDFB3A5183}"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200F6906-61C6-4613-844F-E5FD419930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4/2/2021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DC069E33-0094-4467-8099-57D26AA4ED5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vormingenocb.wixsite.com/websit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hyperlink" Target="../armoede%20trajecten/Doc%20ODISEE%20maandag/Armoede%20herkennen/Klasse%20signaallijst.pdf"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2.GIF"/><Relationship Id="rId5" Type="http://schemas.openxmlformats.org/officeDocument/2006/relationships/hyperlink" Target="../armoede%20trajecten/Doc%20ODISEE%20maandag/Armoede%20herkennen/kijkwijzer%20beleefwereld%20en%20welbevinden.d%20(6).docx" TargetMode="External"/><Relationship Id="rId4" Type="http://schemas.openxmlformats.org/officeDocument/2006/relationships/image" Target="../media/image21.GIF"/></Relationships>
</file>

<file path=ppt/slides/_rels/slide17.xml.rels><?xml version="1.0" encoding="UTF-8" standalone="yes"?>
<Relationships xmlns="http://schemas.openxmlformats.org/package/2006/relationships"><Relationship Id="rId3" Type="http://schemas.openxmlformats.org/officeDocument/2006/relationships/hyperlink" Target="../armoede%20trajecten/Doc%20ODISEE%20maandag/Armoede%20herkennen/draagkracht%20nieuw.GIF"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hyperlink" Target="http://www.agodi.be/" TargetMode="Externa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armoede%20trajecten/Doc%20ODISEE%20maandag/Mindset%20&amp;%20kindgesprekken/Zelftest%20mindset.doc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f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mailto:onderwijscentrumbrussel@vgc.b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hyperlink" Target="https://www.klascement.net/aankondiging/110773/preview/143648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XGIUApZFRXw"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AE295-2867-4611-B245-7D729CAAB34B}"/>
              </a:ext>
            </a:extLst>
          </p:cNvPr>
          <p:cNvSpPr>
            <a:spLocks noGrp="1"/>
          </p:cNvSpPr>
          <p:nvPr>
            <p:ph type="ctrTitle"/>
          </p:nvPr>
        </p:nvSpPr>
        <p:spPr>
          <a:xfrm>
            <a:off x="1496290" y="4960137"/>
            <a:ext cx="6733309" cy="1463040"/>
          </a:xfrm>
        </p:spPr>
        <p:txBody>
          <a:bodyPr/>
          <a:lstStyle/>
          <a:p>
            <a:r>
              <a:rPr lang="nl-NL" dirty="0"/>
              <a:t>Lerend netwerk 2</a:t>
            </a:r>
          </a:p>
        </p:txBody>
      </p:sp>
      <p:sp>
        <p:nvSpPr>
          <p:cNvPr id="3" name="Ondertitel 2">
            <a:extLst>
              <a:ext uri="{FF2B5EF4-FFF2-40B4-BE49-F238E27FC236}">
                <a16:creationId xmlns:a16="http://schemas.microsoft.com/office/drawing/2014/main" id="{522906FE-8B97-42F9-9F40-02AF30C6FFCF}"/>
              </a:ext>
            </a:extLst>
          </p:cNvPr>
          <p:cNvSpPr>
            <a:spLocks noGrp="1"/>
          </p:cNvSpPr>
          <p:nvPr>
            <p:ph type="subTitle" idx="1"/>
          </p:nvPr>
        </p:nvSpPr>
        <p:spPr>
          <a:xfrm>
            <a:off x="8610599" y="4960137"/>
            <a:ext cx="3461795" cy="1463040"/>
          </a:xfrm>
        </p:spPr>
        <p:txBody>
          <a:bodyPr/>
          <a:lstStyle/>
          <a:p>
            <a:r>
              <a:rPr lang="nl-NL" i="1" dirty="0"/>
              <a:t>Samen veerkrachtig en weerbaar</a:t>
            </a:r>
          </a:p>
          <a:p>
            <a:r>
              <a:rPr lang="nl-NL" i="1" dirty="0"/>
              <a:t>Samen naar grote onderwijskansen</a:t>
            </a:r>
            <a:endParaRPr lang="nl-NL" dirty="0"/>
          </a:p>
          <a:p>
            <a:r>
              <a:rPr lang="nl-NL" dirty="0"/>
              <a:t>Kleine Kinderen Grote Kansen</a:t>
            </a:r>
          </a:p>
        </p:txBody>
      </p:sp>
      <p:pic>
        <p:nvPicPr>
          <p:cNvPr id="5" name="KBSFRB_logo_N+txt.gif">
            <a:extLst>
              <a:ext uri="{FF2B5EF4-FFF2-40B4-BE49-F238E27FC236}">
                <a16:creationId xmlns:a16="http://schemas.microsoft.com/office/drawing/2014/main" id="{D884FF01-D230-420E-9FDD-7294F32485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9932" y="6009400"/>
            <a:ext cx="2433323" cy="994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 name="Vlaanderen_is_onderwijs_en_vorming_B30mm.png">
            <a:extLst>
              <a:ext uri="{FF2B5EF4-FFF2-40B4-BE49-F238E27FC236}">
                <a16:creationId xmlns:a16="http://schemas.microsoft.com/office/drawing/2014/main" id="{0D76B33B-14BC-4200-83FB-35D881A21C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984566"/>
            <a:ext cx="2089861" cy="87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26" name="Picture 2" descr="Klasse – Klasse is een multimediaal communicatieplatform dat via positieve  journalistiek de betrokkenheid wil verhogen van leraren, directeurs, ouders  en leerlingen bij het onderwijsgebeuren.">
            <a:extLst>
              <a:ext uri="{FF2B5EF4-FFF2-40B4-BE49-F238E27FC236}">
                <a16:creationId xmlns:a16="http://schemas.microsoft.com/office/drawing/2014/main" id="{494041EE-EEA1-4A5B-8028-BC5F87C88D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 y="4960137"/>
            <a:ext cx="1114459" cy="111445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4E0CCA2A-AD29-4CE6-8E8C-6D151114C114}"/>
              </a:ext>
            </a:extLst>
          </p:cNvPr>
          <p:cNvSpPr txBox="1"/>
          <p:nvPr/>
        </p:nvSpPr>
        <p:spPr>
          <a:xfrm>
            <a:off x="9615341" y="3223967"/>
            <a:ext cx="2300140" cy="369332"/>
          </a:xfrm>
          <a:prstGeom prst="rect">
            <a:avLst/>
          </a:prstGeom>
          <a:solidFill>
            <a:schemeClr val="bg1"/>
          </a:solidFill>
        </p:spPr>
        <p:txBody>
          <a:bodyPr wrap="square" rtlCol="0">
            <a:spAutoFit/>
          </a:bodyPr>
          <a:lstStyle/>
          <a:p>
            <a:r>
              <a:rPr lang="nl-NL" dirty="0"/>
              <a:t>2 april 2021</a:t>
            </a:r>
          </a:p>
        </p:txBody>
      </p:sp>
    </p:spTree>
    <p:extLst>
      <p:ext uri="{BB962C8B-B14F-4D97-AF65-F5344CB8AC3E}">
        <p14:creationId xmlns:p14="http://schemas.microsoft.com/office/powerpoint/2010/main" val="269715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65221" y="2191025"/>
            <a:ext cx="924025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BE" sz="3200" b="0" i="0" u="none" strike="noStrike" cap="none" normalizeH="0" baseline="0" dirty="0">
                <a:ln>
                  <a:noFill/>
                </a:ln>
                <a:solidFill>
                  <a:schemeClr val="tx1"/>
                </a:solidFill>
                <a:effectLst/>
                <a:latin typeface="Calibri" panose="020F0502020204030204" pitchFamily="34" charset="0"/>
              </a:rPr>
              <a:t>Individueel gebruik</a:t>
            </a:r>
            <a:r>
              <a:rPr kumimoji="0" lang="nl-NL" altLang="nl-BE" sz="3200" b="0" i="0" u="none" strike="noStrike" cap="none" normalizeH="0" dirty="0">
                <a:ln>
                  <a:noFill/>
                </a:ln>
                <a:solidFill>
                  <a:schemeClr val="tx1"/>
                </a:solidFill>
                <a:effectLst/>
                <a:latin typeface="Calibri" panose="020F0502020204030204" pitchFamily="34" charset="0"/>
              </a:rPr>
              <a:t> </a:t>
            </a:r>
            <a:endParaRPr kumimoji="0" lang="nl-NL" altLang="nl-BE" sz="3200" b="0" i="0" u="none" strike="noStrike" cap="none" normalizeH="0" baseline="0" dirty="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BE" sz="3200" b="0" i="0" u="none" strike="noStrike" cap="none" normalizeH="0" baseline="0" dirty="0">
                <a:ln>
                  <a:noFill/>
                </a:ln>
                <a:solidFill>
                  <a:schemeClr val="tx1"/>
                </a:solidFill>
                <a:effectLst/>
                <a:latin typeface="Calibri" panose="020F0502020204030204" pitchFamily="34" charset="0"/>
              </a:rPr>
              <a:t>Werkgroep armoede op school/ organisatie</a:t>
            </a:r>
            <a:endParaRPr kumimoji="0" lang="nl-NL" altLang="nl-BE" sz="3200" b="0" i="0" u="none" strike="noStrike" cap="none" normalizeH="0" baseline="0" dirty="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BE" sz="3200" b="0" i="0" u="none" strike="noStrike" cap="none" normalizeH="0" baseline="0" dirty="0">
                <a:ln>
                  <a:noFill/>
                </a:ln>
                <a:solidFill>
                  <a:schemeClr val="tx1"/>
                </a:solidFill>
                <a:effectLst/>
                <a:latin typeface="Calibri" panose="020F0502020204030204" pitchFamily="34" charset="0"/>
              </a:rPr>
              <a:t>Lerarenopleiding – kleuter - basis – secundair</a:t>
            </a:r>
          </a:p>
          <a:p>
            <a:pPr marR="0" lvl="0" algn="l" defTabSz="914400" rtl="0" eaLnBrk="0" fontAlgn="base" latinLnBrk="0" hangingPunct="0">
              <a:lnSpc>
                <a:spcPct val="100000"/>
              </a:lnSpc>
              <a:spcBef>
                <a:spcPct val="0"/>
              </a:spcBef>
              <a:spcAft>
                <a:spcPct val="0"/>
              </a:spcAft>
              <a:buClrTx/>
              <a:buSzTx/>
              <a:tabLst/>
            </a:pPr>
            <a:endParaRPr kumimoji="0" lang="nl-NL" altLang="nl-BE" sz="3200" b="0" i="0" u="none" strike="noStrike" cap="none" normalizeH="0" baseline="0" dirty="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BE" sz="3200" b="0" i="0" u="none" strike="noStrike" cap="none" normalizeH="0" baseline="0" dirty="0">
                <a:ln>
                  <a:noFill/>
                </a:ln>
                <a:solidFill>
                  <a:schemeClr val="tx1"/>
                </a:solidFill>
                <a:effectLst/>
                <a:latin typeface="Calibri" panose="020F0502020204030204" pitchFamily="34" charset="0"/>
              </a:rPr>
              <a:t>Nabespreking op OCB –</a:t>
            </a:r>
            <a:r>
              <a:rPr kumimoji="0" lang="nl-NL" altLang="nl-BE" sz="3200" b="0" i="0" u="none" strike="noStrike" cap="none" normalizeH="0" dirty="0">
                <a:ln>
                  <a:noFill/>
                </a:ln>
                <a:solidFill>
                  <a:schemeClr val="tx1"/>
                </a:solidFill>
                <a:effectLst/>
                <a:latin typeface="Calibri" panose="020F0502020204030204" pitchFamily="34" charset="0"/>
              </a:rPr>
              <a:t> op locatie organisatie</a:t>
            </a:r>
            <a:endParaRPr kumimoji="0" lang="nl-NL" altLang="nl-BE" sz="3200" b="0" i="0" u="none" strike="noStrike" cap="none" normalizeH="0" baseline="0" dirty="0">
              <a:ln>
                <a:noFill/>
              </a:ln>
              <a:solidFill>
                <a:schemeClr val="tx1"/>
              </a:solidFill>
              <a:effectLst/>
            </a:endParaRPr>
          </a:p>
        </p:txBody>
      </p:sp>
      <p:sp>
        <p:nvSpPr>
          <p:cNvPr id="3" name="Tekstvak 2"/>
          <p:cNvSpPr txBox="1"/>
          <p:nvPr/>
        </p:nvSpPr>
        <p:spPr>
          <a:xfrm>
            <a:off x="834189" y="949466"/>
            <a:ext cx="7299158" cy="1107996"/>
          </a:xfrm>
          <a:prstGeom prst="rect">
            <a:avLst/>
          </a:prstGeom>
          <a:noFill/>
        </p:spPr>
        <p:txBody>
          <a:bodyPr wrap="square" rtlCol="0">
            <a:spAutoFit/>
          </a:bodyPr>
          <a:lstStyle/>
          <a:p>
            <a:r>
              <a:rPr lang="nl-NL" sz="4800" dirty="0">
                <a:latin typeface="+mj-lt"/>
              </a:rPr>
              <a:t>HOE HET LEERPAD INZETTEN?</a:t>
            </a:r>
          </a:p>
          <a:p>
            <a:endParaRPr lang="nl-BE" dirty="0"/>
          </a:p>
        </p:txBody>
      </p:sp>
    </p:spTree>
    <p:extLst>
      <p:ext uri="{BB962C8B-B14F-4D97-AF65-F5344CB8AC3E}">
        <p14:creationId xmlns:p14="http://schemas.microsoft.com/office/powerpoint/2010/main" val="1969282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73572"/>
            <a:ext cx="12192000" cy="6784428"/>
          </a:xfrm>
          <a:prstGeom prst="rect">
            <a:avLst/>
          </a:prstGeom>
        </p:spPr>
      </p:pic>
    </p:spTree>
    <p:extLst>
      <p:ext uri="{BB962C8B-B14F-4D97-AF65-F5344CB8AC3E}">
        <p14:creationId xmlns:p14="http://schemas.microsoft.com/office/powerpoint/2010/main" val="2182512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913781" y="292336"/>
            <a:ext cx="8364437" cy="6273328"/>
          </a:xfrm>
          <a:prstGeom prst="rect">
            <a:avLst/>
          </a:prstGeom>
        </p:spPr>
      </p:pic>
    </p:spTree>
    <p:extLst>
      <p:ext uri="{BB962C8B-B14F-4D97-AF65-F5344CB8AC3E}">
        <p14:creationId xmlns:p14="http://schemas.microsoft.com/office/powerpoint/2010/main" val="3668767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Tonen oogstboom</a:t>
            </a:r>
            <a:endParaRPr lang="nl-BE" dirty="0"/>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3938" y="472966"/>
            <a:ext cx="9959372" cy="5802057"/>
          </a:xfrm>
        </p:spPr>
      </p:pic>
    </p:spTree>
    <p:extLst>
      <p:ext uri="{BB962C8B-B14F-4D97-AF65-F5344CB8AC3E}">
        <p14:creationId xmlns:p14="http://schemas.microsoft.com/office/powerpoint/2010/main" val="3115832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flipH="1">
            <a:off x="9709898" y="2777175"/>
            <a:ext cx="21352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BE" sz="4800" b="0" i="0" u="none" strike="noStrike" cap="none" normalizeH="0" baseline="0" dirty="0">
              <a:ln>
                <a:noFill/>
              </a:ln>
              <a:solidFill>
                <a:schemeClr val="tx1"/>
              </a:solidFill>
              <a:effectLst/>
              <a:latin typeface="+mj-lt"/>
            </a:endParaRPr>
          </a:p>
        </p:txBody>
      </p:sp>
      <p:pic>
        <p:nvPicPr>
          <p:cNvPr id="9" name="Afbeelding 8"/>
          <p:cNvPicPr>
            <a:picLocks noChangeAspect="1"/>
          </p:cNvPicPr>
          <p:nvPr/>
        </p:nvPicPr>
        <p:blipFill>
          <a:blip r:embed="rId3"/>
          <a:stretch>
            <a:fillRect/>
          </a:stretch>
        </p:blipFill>
        <p:spPr>
          <a:xfrm>
            <a:off x="14936" y="570004"/>
            <a:ext cx="10783612" cy="7403578"/>
          </a:xfrm>
          <a:prstGeom prst="rect">
            <a:avLst/>
          </a:prstGeom>
        </p:spPr>
      </p:pic>
    </p:spTree>
    <p:extLst>
      <p:ext uri="{BB962C8B-B14F-4D97-AF65-F5344CB8AC3E}">
        <p14:creationId xmlns:p14="http://schemas.microsoft.com/office/powerpoint/2010/main" val="970385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Website: Handvatten in de klas</a:t>
            </a:r>
            <a:endParaRPr lang="nl-BE" dirty="0"/>
          </a:p>
        </p:txBody>
      </p:sp>
      <p:pic>
        <p:nvPicPr>
          <p:cNvPr id="4" name="Tijdelijke aanduiding voor inhoud 3">
            <a:hlinkClick r:id="rId3" tooltip="https://vormingenocb.wixsite.com/website"/>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24128" y="2084832"/>
            <a:ext cx="8441303" cy="4022725"/>
          </a:xfrm>
        </p:spPr>
      </p:pic>
    </p:spTree>
    <p:extLst>
      <p:ext uri="{BB962C8B-B14F-4D97-AF65-F5344CB8AC3E}">
        <p14:creationId xmlns:p14="http://schemas.microsoft.com/office/powerpoint/2010/main" val="854797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Beeldvorming – armoede herkennen</a:t>
            </a:r>
            <a:endParaRPr lang="nl-BE" dirty="0"/>
          </a:p>
        </p:txBody>
      </p:sp>
      <p:sp>
        <p:nvSpPr>
          <p:cNvPr id="3" name="Tijdelijke aanduiding voor tekst 2"/>
          <p:cNvSpPr>
            <a:spLocks noGrp="1"/>
          </p:cNvSpPr>
          <p:nvPr>
            <p:ph type="body" idx="1"/>
          </p:nvPr>
        </p:nvSpPr>
        <p:spPr>
          <a:xfrm>
            <a:off x="1038565" y="1865431"/>
            <a:ext cx="4754880" cy="822960"/>
          </a:xfrm>
        </p:spPr>
        <p:txBody>
          <a:bodyPr/>
          <a:lstStyle/>
          <a:p>
            <a:r>
              <a:rPr lang="nl-NL" dirty="0"/>
              <a:t>Signaallijst armoede</a:t>
            </a:r>
            <a:endParaRPr lang="nl-BE" dirty="0"/>
          </a:p>
        </p:txBody>
      </p:sp>
      <p:pic>
        <p:nvPicPr>
          <p:cNvPr id="7" name="Tijdelijke aanduiding voor inhoud 6">
            <a:hlinkClick r:id="rId3" action="ppaction://hlinkfile"/>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053320" y="2591116"/>
            <a:ext cx="4754562" cy="3275909"/>
          </a:xfrm>
        </p:spPr>
      </p:pic>
      <p:sp>
        <p:nvSpPr>
          <p:cNvPr id="5" name="Tijdelijke aanduiding voor tekst 4"/>
          <p:cNvSpPr>
            <a:spLocks noGrp="1"/>
          </p:cNvSpPr>
          <p:nvPr>
            <p:ph type="body" sz="quarter" idx="3"/>
          </p:nvPr>
        </p:nvSpPr>
        <p:spPr>
          <a:xfrm>
            <a:off x="6045948" y="1865431"/>
            <a:ext cx="4754880" cy="822960"/>
          </a:xfrm>
        </p:spPr>
        <p:txBody>
          <a:bodyPr/>
          <a:lstStyle/>
          <a:p>
            <a:r>
              <a:rPr lang="nl-NL" dirty="0"/>
              <a:t>Kijkwijzer welbevinden</a:t>
            </a:r>
            <a:endParaRPr lang="nl-BE" dirty="0"/>
          </a:p>
        </p:txBody>
      </p:sp>
      <p:pic>
        <p:nvPicPr>
          <p:cNvPr id="8" name="Tijdelijke aanduiding voor inhoud 7">
            <a:hlinkClick r:id="rId5" action="ppaction://hlinkfile"/>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6346988" y="2688391"/>
            <a:ext cx="5624294" cy="1460938"/>
          </a:xfrm>
        </p:spPr>
      </p:pic>
    </p:spTree>
    <p:extLst>
      <p:ext uri="{BB962C8B-B14F-4D97-AF65-F5344CB8AC3E}">
        <p14:creationId xmlns:p14="http://schemas.microsoft.com/office/powerpoint/2010/main" val="2603627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Beeldvorming - Armoede herkennen</a:t>
            </a:r>
            <a:endParaRPr lang="nl-BE" dirty="0"/>
          </a:p>
        </p:txBody>
      </p:sp>
      <p:sp>
        <p:nvSpPr>
          <p:cNvPr id="3" name="Tijdelijke aanduiding voor tekst 2"/>
          <p:cNvSpPr>
            <a:spLocks noGrp="1"/>
          </p:cNvSpPr>
          <p:nvPr>
            <p:ph type="body" idx="1"/>
          </p:nvPr>
        </p:nvSpPr>
        <p:spPr>
          <a:xfrm>
            <a:off x="1070794" y="1768156"/>
            <a:ext cx="4754880" cy="822960"/>
          </a:xfrm>
        </p:spPr>
        <p:txBody>
          <a:bodyPr/>
          <a:lstStyle/>
          <a:p>
            <a:r>
              <a:rPr lang="nl-NL" dirty="0"/>
              <a:t>Draagkracht meten</a:t>
            </a:r>
            <a:endParaRPr lang="nl-BE" dirty="0"/>
          </a:p>
        </p:txBody>
      </p:sp>
      <p:pic>
        <p:nvPicPr>
          <p:cNvPr id="7" name="Tijdelijke aanduiding voor inhoud 6">
            <a:hlinkClick r:id="rId3" action="ppaction://hlinkfile"/>
          </p:cNvPr>
          <p:cNvPicPr>
            <a:picLocks noGrp="1" noChangeAspect="1"/>
          </p:cNvPicPr>
          <p:nvPr>
            <p:ph sz="half" idx="2"/>
          </p:nvPr>
        </p:nvPicPr>
        <p:blipFill>
          <a:blip r:embed="rId4"/>
          <a:stretch>
            <a:fillRect/>
          </a:stretch>
        </p:blipFill>
        <p:spPr>
          <a:xfrm>
            <a:off x="1070793" y="2591116"/>
            <a:ext cx="2933647" cy="3505203"/>
          </a:xfrm>
          <a:prstGeom prst="rect">
            <a:avLst/>
          </a:prstGeom>
        </p:spPr>
      </p:pic>
      <p:sp>
        <p:nvSpPr>
          <p:cNvPr id="5" name="Tijdelijke aanduiding voor tekst 4"/>
          <p:cNvSpPr>
            <a:spLocks noGrp="1"/>
          </p:cNvSpPr>
          <p:nvPr>
            <p:ph type="body" sz="quarter" idx="3"/>
          </p:nvPr>
        </p:nvSpPr>
        <p:spPr>
          <a:xfrm>
            <a:off x="6035986" y="1768156"/>
            <a:ext cx="4754880" cy="822960"/>
          </a:xfrm>
        </p:spPr>
        <p:txBody>
          <a:bodyPr/>
          <a:lstStyle/>
          <a:p>
            <a:r>
              <a:rPr lang="nl-NL" dirty="0"/>
              <a:t>Schoolniveau: Agodi.be – OKI cijfers</a:t>
            </a:r>
          </a:p>
          <a:p>
            <a:r>
              <a:rPr lang="nl-NL" dirty="0"/>
              <a:t>Leerling kenmerken, cijfermateriaal</a:t>
            </a:r>
            <a:endParaRPr lang="nl-BE" dirty="0"/>
          </a:p>
        </p:txBody>
      </p:sp>
      <p:pic>
        <p:nvPicPr>
          <p:cNvPr id="8" name="Tijdelijke aanduiding voor inhoud 7">
            <a:hlinkClick r:id="rId5" tooltip="www.agodi.be"/>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6249577" y="2999253"/>
            <a:ext cx="3670300" cy="1238250"/>
          </a:xfrm>
        </p:spPr>
      </p:pic>
    </p:spTree>
    <p:extLst>
      <p:ext uri="{BB962C8B-B14F-4D97-AF65-F5344CB8AC3E}">
        <p14:creationId xmlns:p14="http://schemas.microsoft.com/office/powerpoint/2010/main" val="3928158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Warme relatie – een Oefening: MINDSETS</a:t>
            </a:r>
            <a:endParaRPr lang="nl-BE" dirty="0"/>
          </a:p>
        </p:txBody>
      </p:sp>
      <p:sp>
        <p:nvSpPr>
          <p:cNvPr id="3" name="Tijdelijke aanduiding voor inhoud 2"/>
          <p:cNvSpPr>
            <a:spLocks noGrp="1"/>
          </p:cNvSpPr>
          <p:nvPr>
            <p:ph idx="1"/>
          </p:nvPr>
        </p:nvSpPr>
        <p:spPr/>
        <p:txBody>
          <a:bodyPr/>
          <a:lstStyle/>
          <a:p>
            <a:endParaRPr lang="nl-NL" dirty="0"/>
          </a:p>
          <a:p>
            <a:endParaRPr lang="nl-NL" dirty="0"/>
          </a:p>
          <a:p>
            <a:endParaRPr lang="nl-NL" dirty="0"/>
          </a:p>
          <a:p>
            <a:endParaRPr lang="nl-NL" dirty="0"/>
          </a:p>
        </p:txBody>
      </p:sp>
      <p:pic>
        <p:nvPicPr>
          <p:cNvPr id="4" name="Afbeelding 3">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135" y="2286000"/>
            <a:ext cx="5838168" cy="3163561"/>
          </a:xfrm>
          <a:prstGeom prst="rect">
            <a:avLst/>
          </a:prstGeom>
        </p:spPr>
      </p:pic>
    </p:spTree>
    <p:extLst>
      <p:ext uri="{BB962C8B-B14F-4D97-AF65-F5344CB8AC3E}">
        <p14:creationId xmlns:p14="http://schemas.microsoft.com/office/powerpoint/2010/main" val="2247012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57048" y="641131"/>
            <a:ext cx="11161986" cy="923330"/>
          </a:xfrm>
          <a:prstGeom prst="rect">
            <a:avLst/>
          </a:prstGeom>
        </p:spPr>
        <p:txBody>
          <a:bodyPr wrap="square">
            <a:spAutoFit/>
          </a:bodyPr>
          <a:lstStyle/>
          <a:p>
            <a:r>
              <a:rPr lang="nl-NL" dirty="0" err="1"/>
              <a:t>Growth</a:t>
            </a:r>
            <a:r>
              <a:rPr lang="nl-NL" dirty="0"/>
              <a:t> – </a:t>
            </a:r>
            <a:r>
              <a:rPr lang="nl-NL" dirty="0" err="1"/>
              <a:t>Fixed</a:t>
            </a:r>
            <a:r>
              <a:rPr lang="nl-NL" dirty="0"/>
              <a:t> </a:t>
            </a:r>
            <a:r>
              <a:rPr lang="nl-NL" dirty="0" err="1"/>
              <a:t>Mindset</a:t>
            </a:r>
            <a:r>
              <a:rPr lang="nl-NL" dirty="0"/>
              <a:t>? Doe de test! </a:t>
            </a:r>
          </a:p>
          <a:p>
            <a:endParaRPr lang="nl-NL" dirty="0"/>
          </a:p>
          <a:p>
            <a:r>
              <a:rPr lang="nl-NL" dirty="0"/>
              <a:t>Noteer het cijfer van het antwoord dat het meeste bij je aansluit.</a:t>
            </a:r>
          </a:p>
        </p:txBody>
      </p:sp>
      <p:sp>
        <p:nvSpPr>
          <p:cNvPr id="3" name="Rechthoek 2"/>
          <p:cNvSpPr/>
          <p:nvPr/>
        </p:nvSpPr>
        <p:spPr>
          <a:xfrm>
            <a:off x="557048" y="1876720"/>
            <a:ext cx="10731062" cy="4431983"/>
          </a:xfrm>
          <a:prstGeom prst="rect">
            <a:avLst/>
          </a:prstGeom>
        </p:spPr>
        <p:txBody>
          <a:bodyPr wrap="square">
            <a:spAutoFit/>
          </a:bodyPr>
          <a:lstStyle/>
          <a:p>
            <a:r>
              <a:rPr lang="nl-NL" dirty="0"/>
              <a:t>1) </a:t>
            </a:r>
            <a:r>
              <a:rPr lang="nl-NL" sz="2400" b="1" dirty="0"/>
              <a:t>Het maakt niet uit hoeveel talent je hebt want je kunt het zelf beïnvloeden</a:t>
            </a:r>
          </a:p>
          <a:p>
            <a:r>
              <a:rPr lang="nl-NL" dirty="0"/>
              <a:t>1 – totaal niet mee eens</a:t>
            </a:r>
          </a:p>
          <a:p>
            <a:r>
              <a:rPr lang="nl-NL" dirty="0"/>
              <a:t>2 – mee oneens</a:t>
            </a:r>
          </a:p>
          <a:p>
            <a:r>
              <a:rPr lang="nl-NL" dirty="0"/>
              <a:t>3 – niet echt mee eens</a:t>
            </a:r>
          </a:p>
          <a:p>
            <a:r>
              <a:rPr lang="nl-NL" dirty="0"/>
              <a:t>4 – een beetje mee eens</a:t>
            </a:r>
          </a:p>
          <a:p>
            <a:r>
              <a:rPr lang="nl-NL" dirty="0"/>
              <a:t>5 – mee eens</a:t>
            </a:r>
          </a:p>
          <a:p>
            <a:r>
              <a:rPr lang="nl-NL" dirty="0"/>
              <a:t>6 – echt helemaal mee eens</a:t>
            </a:r>
          </a:p>
          <a:p>
            <a:endParaRPr lang="nl-NL" dirty="0"/>
          </a:p>
          <a:p>
            <a:r>
              <a:rPr lang="nl-NL" dirty="0"/>
              <a:t>2</a:t>
            </a:r>
            <a:r>
              <a:rPr lang="nl-NL" b="1" dirty="0"/>
              <a:t>) </a:t>
            </a:r>
            <a:r>
              <a:rPr lang="nl-NL" sz="2400" b="1" dirty="0"/>
              <a:t>Ik houd ervan als ik ergens stevig over moet nadenken</a:t>
            </a:r>
          </a:p>
          <a:p>
            <a:r>
              <a:rPr lang="nl-NL" dirty="0"/>
              <a:t>1 – totaal niet mee eens</a:t>
            </a:r>
          </a:p>
          <a:p>
            <a:r>
              <a:rPr lang="nl-NL" dirty="0"/>
              <a:t>2 – mee oneens</a:t>
            </a:r>
          </a:p>
          <a:p>
            <a:r>
              <a:rPr lang="nl-NL" dirty="0"/>
              <a:t>3 – niet echt mee eens</a:t>
            </a:r>
          </a:p>
          <a:p>
            <a:r>
              <a:rPr lang="nl-NL" dirty="0"/>
              <a:t>4 – een beetje mee eens</a:t>
            </a:r>
          </a:p>
          <a:p>
            <a:r>
              <a:rPr lang="nl-NL" dirty="0"/>
              <a:t>5 – mee eens</a:t>
            </a:r>
          </a:p>
          <a:p>
            <a:r>
              <a:rPr lang="nl-NL" dirty="0"/>
              <a:t>6 – echt helemaal mee eens</a:t>
            </a:r>
          </a:p>
        </p:txBody>
      </p:sp>
    </p:spTree>
    <p:extLst>
      <p:ext uri="{BB962C8B-B14F-4D97-AF65-F5344CB8AC3E}">
        <p14:creationId xmlns:p14="http://schemas.microsoft.com/office/powerpoint/2010/main" val="3493744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D285A-F7D4-4729-AB62-61B0ACC5455C}"/>
              </a:ext>
            </a:extLst>
          </p:cNvPr>
          <p:cNvSpPr>
            <a:spLocks noGrp="1"/>
          </p:cNvSpPr>
          <p:nvPr>
            <p:ph type="title"/>
          </p:nvPr>
        </p:nvSpPr>
        <p:spPr>
          <a:xfrm>
            <a:off x="1258664" y="755606"/>
            <a:ext cx="6236368" cy="1463040"/>
          </a:xfrm>
        </p:spPr>
        <p:txBody>
          <a:bodyPr anchor="ctr">
            <a:normAutofit/>
          </a:bodyPr>
          <a:lstStyle/>
          <a:p>
            <a:pPr algn="ctr"/>
            <a:r>
              <a:rPr lang="nl-NL" sz="4000" dirty="0"/>
              <a:t>Reflectietool </a:t>
            </a:r>
            <a:r>
              <a:rPr lang="nl-NL" sz="4000" dirty="0" err="1"/>
              <a:t>Leerpad</a:t>
            </a:r>
            <a:r>
              <a:rPr lang="nl-NL" sz="4000" dirty="0"/>
              <a:t> armoede</a:t>
            </a:r>
            <a:br>
              <a:rPr lang="nl-NL" sz="4000" dirty="0"/>
            </a:br>
            <a:r>
              <a:rPr lang="nl-NL" sz="4000" dirty="0"/>
              <a:t>onderwijscentrum brussel</a:t>
            </a:r>
          </a:p>
        </p:txBody>
      </p:sp>
      <p:sp>
        <p:nvSpPr>
          <p:cNvPr id="10" name="Text Placeholder 3">
            <a:extLst>
              <a:ext uri="{FF2B5EF4-FFF2-40B4-BE49-F238E27FC236}">
                <a16:creationId xmlns:a16="http://schemas.microsoft.com/office/drawing/2014/main" id="{E5D719E0-70EF-47E2-B27F-78B72E5B0E3C}"/>
              </a:ext>
            </a:extLst>
          </p:cNvPr>
          <p:cNvSpPr>
            <a:spLocks noGrp="1"/>
          </p:cNvSpPr>
          <p:nvPr>
            <p:ph type="body" sz="half" idx="2"/>
          </p:nvPr>
        </p:nvSpPr>
        <p:spPr>
          <a:xfrm>
            <a:off x="7331242" y="3186202"/>
            <a:ext cx="4411579" cy="1463040"/>
          </a:xfrm>
        </p:spPr>
        <p:txBody>
          <a:bodyPr>
            <a:noAutofit/>
          </a:bodyPr>
          <a:lstStyle/>
          <a:p>
            <a:r>
              <a:rPr lang="en-US" dirty="0"/>
              <a:t>Aaron Van Parys – </a:t>
            </a:r>
            <a:r>
              <a:rPr lang="en-US" dirty="0" err="1"/>
              <a:t>armoedeconsulent</a:t>
            </a:r>
            <a:r>
              <a:rPr lang="en-US" dirty="0"/>
              <a:t> OCB</a:t>
            </a:r>
          </a:p>
          <a:p>
            <a:r>
              <a:rPr lang="en-US" dirty="0"/>
              <a:t>Michelle Venneman – docent </a:t>
            </a:r>
            <a:r>
              <a:rPr lang="en-US" dirty="0" err="1"/>
              <a:t>Odisee</a:t>
            </a:r>
            <a:endParaRPr lang="en-US" dirty="0"/>
          </a:p>
        </p:txBody>
      </p:sp>
      <p:pic>
        <p:nvPicPr>
          <p:cNvPr id="8" name="Tijdelijke aanduiding voor afbeelding 7"/>
          <p:cNvPicPr>
            <a:picLocks noGrp="1" noChangeAspect="1"/>
          </p:cNvPicPr>
          <p:nvPr>
            <p:ph type="pic" idx="1"/>
          </p:nvPr>
        </p:nvPicPr>
        <p:blipFill>
          <a:blip r:embed="rId3">
            <a:extLst>
              <a:ext uri="{28A0092B-C50C-407E-A947-70E740481C1C}">
                <a14:useLocalDpi xmlns:a14="http://schemas.microsoft.com/office/drawing/2010/main" val="0"/>
              </a:ext>
            </a:extLst>
          </a:blip>
          <a:srcRect t="23551" b="23551"/>
          <a:stretch>
            <a:fillRect/>
          </a:stretch>
        </p:blipFill>
        <p:spPr>
          <a:xfrm>
            <a:off x="677137" y="2364630"/>
            <a:ext cx="6096000" cy="3132280"/>
          </a:xfrm>
        </p:spPr>
      </p:pic>
    </p:spTree>
    <p:extLst>
      <p:ext uri="{BB962C8B-B14F-4D97-AF65-F5344CB8AC3E}">
        <p14:creationId xmlns:p14="http://schemas.microsoft.com/office/powerpoint/2010/main" val="2516864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99393" y="258022"/>
            <a:ext cx="10941269" cy="6132268"/>
          </a:xfrm>
          <a:prstGeom prst="rect">
            <a:avLst/>
          </a:prstGeom>
        </p:spPr>
      </p:pic>
    </p:spTree>
    <p:extLst>
      <p:ext uri="{BB962C8B-B14F-4D97-AF65-F5344CB8AC3E}">
        <p14:creationId xmlns:p14="http://schemas.microsoft.com/office/powerpoint/2010/main" val="296156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504497" y="134913"/>
            <a:ext cx="10331669" cy="6381501"/>
          </a:xfrm>
          <a:prstGeom prst="rect">
            <a:avLst/>
          </a:prstGeom>
        </p:spPr>
      </p:pic>
    </p:spTree>
    <p:extLst>
      <p:ext uri="{BB962C8B-B14F-4D97-AF65-F5344CB8AC3E}">
        <p14:creationId xmlns:p14="http://schemas.microsoft.com/office/powerpoint/2010/main" val="3576423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73269" y="273148"/>
            <a:ext cx="10689021" cy="6316838"/>
          </a:xfrm>
          <a:prstGeom prst="rect">
            <a:avLst/>
          </a:prstGeom>
        </p:spPr>
      </p:pic>
    </p:spTree>
    <p:extLst>
      <p:ext uri="{BB962C8B-B14F-4D97-AF65-F5344CB8AC3E}">
        <p14:creationId xmlns:p14="http://schemas.microsoft.com/office/powerpoint/2010/main" val="3395406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36330" y="273269"/>
            <a:ext cx="10499835" cy="6222123"/>
          </a:xfrm>
          <a:prstGeom prst="rect">
            <a:avLst/>
          </a:prstGeom>
        </p:spPr>
      </p:pic>
    </p:spTree>
    <p:extLst>
      <p:ext uri="{BB962C8B-B14F-4D97-AF65-F5344CB8AC3E}">
        <p14:creationId xmlns:p14="http://schemas.microsoft.com/office/powerpoint/2010/main" val="3486278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Fixed</a:t>
            </a:r>
            <a:r>
              <a:rPr lang="nl-NL" dirty="0"/>
              <a:t> en groei </a:t>
            </a:r>
            <a:r>
              <a:rPr lang="nl-NL" dirty="0" err="1"/>
              <a:t>mindset</a:t>
            </a:r>
            <a:endParaRPr lang="nl-BE" dirty="0"/>
          </a:p>
        </p:txBody>
      </p:sp>
      <p:sp>
        <p:nvSpPr>
          <p:cNvPr id="3" name="Tijdelijke aanduiding voor inhoud 2"/>
          <p:cNvSpPr>
            <a:spLocks noGrp="1"/>
          </p:cNvSpPr>
          <p:nvPr>
            <p:ph idx="1"/>
          </p:nvPr>
        </p:nvSpPr>
        <p:spPr>
          <a:xfrm>
            <a:off x="6547944" y="2286000"/>
            <a:ext cx="4803227" cy="3189890"/>
          </a:xfrm>
        </p:spPr>
        <p:txBody>
          <a:bodyPr>
            <a:normAutofit/>
          </a:bodyPr>
          <a:lstStyle/>
          <a:p>
            <a:endParaRPr lang="nl-NL" dirty="0"/>
          </a:p>
          <a:p>
            <a:r>
              <a:rPr lang="nl-NL" dirty="0"/>
              <a:t>Wat betekent dit nu voor je leerlingen?</a:t>
            </a:r>
          </a:p>
          <a:p>
            <a:r>
              <a:rPr lang="nl-NL" dirty="0">
                <a:sym typeface="Wingdings" panose="05000000000000000000" pitchFamily="2" charset="2"/>
              </a:rPr>
              <a:t> voor jezelf als leerkracht</a:t>
            </a:r>
          </a:p>
          <a:p>
            <a:r>
              <a:rPr lang="nl-NL" dirty="0">
                <a:sym typeface="Wingdings" panose="05000000000000000000" pitchFamily="2" charset="2"/>
              </a:rPr>
              <a:t> voor je leerlingen in de klas</a:t>
            </a:r>
            <a:endParaRPr lang="nl-BE"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14" y="1923393"/>
            <a:ext cx="5086350" cy="3810000"/>
          </a:xfrm>
          <a:prstGeom prst="rect">
            <a:avLst/>
          </a:prstGeom>
        </p:spPr>
      </p:pic>
    </p:spTree>
    <p:extLst>
      <p:ext uri="{BB962C8B-B14F-4D97-AF65-F5344CB8AC3E}">
        <p14:creationId xmlns:p14="http://schemas.microsoft.com/office/powerpoint/2010/main" val="3002320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Vragen?</a:t>
            </a:r>
            <a:endParaRPr lang="nl-BE" dirty="0"/>
          </a:p>
        </p:txBody>
      </p:sp>
      <p:sp>
        <p:nvSpPr>
          <p:cNvPr id="5" name="Tijdelijke aanduiding voor inhoud 4"/>
          <p:cNvSpPr>
            <a:spLocks noGrp="1"/>
          </p:cNvSpPr>
          <p:nvPr>
            <p:ph idx="1"/>
          </p:nvPr>
        </p:nvSpPr>
        <p:spPr/>
        <p:txBody>
          <a:bodyPr>
            <a:normAutofit fontScale="92500" lnSpcReduction="20000"/>
          </a:bodyPr>
          <a:lstStyle/>
          <a:p>
            <a:r>
              <a:rPr lang="nl-BE" sz="4000" dirty="0"/>
              <a:t>Het </a:t>
            </a:r>
            <a:r>
              <a:rPr lang="nl-BE" sz="4000" dirty="0" err="1"/>
              <a:t>leerpad</a:t>
            </a:r>
            <a:r>
              <a:rPr lang="nl-BE" sz="4000" dirty="0"/>
              <a:t> is opgesteld door de armoedeconsulent van het Onderwijscentrum Brussel. </a:t>
            </a:r>
          </a:p>
          <a:p>
            <a:r>
              <a:rPr lang="nl-BE" sz="4000" dirty="0"/>
              <a:t>Het platform is Smartschool, maar je school hoeft geen Smartschool-account te hebben om je in te schrijven. </a:t>
            </a:r>
          </a:p>
          <a:p>
            <a:r>
              <a:rPr lang="nl-BE" sz="4000" dirty="0"/>
              <a:t>Om in te schrijven mail je naar </a:t>
            </a:r>
            <a:r>
              <a:rPr lang="nl-BE" sz="4000" u="sng" dirty="0">
                <a:hlinkClick r:id="rId2"/>
              </a:rPr>
              <a:t>onderwijscentrumbrussel@vgc.be</a:t>
            </a:r>
            <a:r>
              <a:rPr lang="nl-BE" sz="4000" dirty="0"/>
              <a:t>.</a:t>
            </a:r>
          </a:p>
        </p:txBody>
      </p:sp>
    </p:spTree>
    <p:extLst>
      <p:ext uri="{BB962C8B-B14F-4D97-AF65-F5344CB8AC3E}">
        <p14:creationId xmlns:p14="http://schemas.microsoft.com/office/powerpoint/2010/main" val="12865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041A4-59E9-42B4-92BA-9DD5441F6FFA}"/>
              </a:ext>
            </a:extLst>
          </p:cNvPr>
          <p:cNvSpPr>
            <a:spLocks noGrp="1"/>
          </p:cNvSpPr>
          <p:nvPr>
            <p:ph type="title"/>
          </p:nvPr>
        </p:nvSpPr>
        <p:spPr>
          <a:xfrm>
            <a:off x="1024127" y="585216"/>
            <a:ext cx="10113059" cy="1499616"/>
          </a:xfrm>
        </p:spPr>
        <p:txBody>
          <a:bodyPr>
            <a:normAutofit/>
          </a:bodyPr>
          <a:lstStyle/>
          <a:p>
            <a:r>
              <a:rPr lang="nl-BE" sz="4000" dirty="0"/>
              <a:t>Inleiding</a:t>
            </a:r>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0511" y="2693648"/>
            <a:ext cx="2271145" cy="2352675"/>
          </a:xfr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714" y="2807948"/>
            <a:ext cx="4474899" cy="1637538"/>
          </a:xfrm>
          <a:prstGeom prst="rect">
            <a:avLst/>
          </a:prstGeom>
        </p:spPr>
      </p:pic>
    </p:spTree>
    <p:extLst>
      <p:ext uri="{BB962C8B-B14F-4D97-AF65-F5344CB8AC3E}">
        <p14:creationId xmlns:p14="http://schemas.microsoft.com/office/powerpoint/2010/main" val="3737114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F8FBB4-E592-4605-936B-E5C0DA5C6AD4}"/>
              </a:ext>
            </a:extLst>
          </p:cNvPr>
          <p:cNvSpPr>
            <a:spLocks noGrp="1"/>
          </p:cNvSpPr>
          <p:nvPr>
            <p:ph type="title"/>
          </p:nvPr>
        </p:nvSpPr>
        <p:spPr/>
        <p:txBody>
          <a:bodyPr/>
          <a:lstStyle/>
          <a:p>
            <a:r>
              <a:rPr lang="nl-NL" dirty="0" err="1"/>
              <a:t>Leerpad</a:t>
            </a:r>
            <a:r>
              <a:rPr lang="nl-NL" dirty="0"/>
              <a:t> </a:t>
            </a:r>
            <a:endParaRPr lang="nl-BE" dirty="0"/>
          </a:p>
        </p:txBody>
      </p:sp>
      <p:sp>
        <p:nvSpPr>
          <p:cNvPr id="3" name="Tijdelijke aanduiding voor inhoud 2">
            <a:extLst>
              <a:ext uri="{FF2B5EF4-FFF2-40B4-BE49-F238E27FC236}">
                <a16:creationId xmlns:a16="http://schemas.microsoft.com/office/drawing/2014/main" id="{68CC7F5D-6B75-450C-A39D-677939EBB42C}"/>
              </a:ext>
            </a:extLst>
          </p:cNvPr>
          <p:cNvSpPr>
            <a:spLocks noGrp="1"/>
          </p:cNvSpPr>
          <p:nvPr>
            <p:ph idx="1"/>
          </p:nvPr>
        </p:nvSpPr>
        <p:spPr/>
        <p:txBody>
          <a:bodyPr/>
          <a:lstStyle/>
          <a:p>
            <a:endParaRPr lang="nl-NL" u="sng" dirty="0"/>
          </a:p>
          <a:p>
            <a:endParaRPr lang="nl-NL" u="sng" dirty="0"/>
          </a:p>
        </p:txBody>
      </p:sp>
      <p:graphicFrame>
        <p:nvGraphicFramePr>
          <p:cNvPr id="4" name="Object 3">
            <a:hlinkClick r:id="rId3"/>
          </p:cNvPr>
          <p:cNvGraphicFramePr>
            <a:graphicFrameLocks noChangeAspect="1"/>
          </p:cNvGraphicFramePr>
          <p:nvPr>
            <p:extLst>
              <p:ext uri="{D42A27DB-BD31-4B8C-83A1-F6EECF244321}">
                <p14:modId xmlns:p14="http://schemas.microsoft.com/office/powerpoint/2010/main" val="3695802971"/>
              </p:ext>
            </p:extLst>
          </p:nvPr>
        </p:nvGraphicFramePr>
        <p:xfrm>
          <a:off x="6142665" y="341465"/>
          <a:ext cx="4157473" cy="2338579"/>
        </p:xfrm>
        <a:graphic>
          <a:graphicData uri="http://schemas.openxmlformats.org/presentationml/2006/ole">
            <mc:AlternateContent xmlns:mc="http://schemas.openxmlformats.org/markup-compatibility/2006">
              <mc:Choice xmlns:v="urn:schemas-microsoft-com:vml" Requires="v">
                <p:oleObj name="Presentatie" r:id="rId4" imgW="6350040" imgH="3571920" progId="PowerPoint.Show.12">
                  <p:embed/>
                </p:oleObj>
              </mc:Choice>
              <mc:Fallback>
                <p:oleObj name="Presentatie" r:id="rId4" imgW="6350040" imgH="3571920" progId="PowerPoint.Show.12">
                  <p:embed/>
                  <p:pic>
                    <p:nvPicPr>
                      <p:cNvPr id="0" name=""/>
                      <p:cNvPicPr/>
                      <p:nvPr/>
                    </p:nvPicPr>
                    <p:blipFill>
                      <a:blip r:embed="rId5"/>
                      <a:stretch>
                        <a:fillRect/>
                      </a:stretch>
                    </p:blipFill>
                    <p:spPr>
                      <a:xfrm>
                        <a:off x="6142665" y="341465"/>
                        <a:ext cx="4157473" cy="2338579"/>
                      </a:xfrm>
                      <a:prstGeom prst="rect">
                        <a:avLst/>
                      </a:prstGeom>
                    </p:spPr>
                  </p:pic>
                </p:oleObj>
              </mc:Fallback>
            </mc:AlternateContent>
          </a:graphicData>
        </a:graphic>
      </p:graphicFrame>
      <p:sp>
        <p:nvSpPr>
          <p:cNvPr id="5" name="Tekstvak 4"/>
          <p:cNvSpPr txBox="1"/>
          <p:nvPr/>
        </p:nvSpPr>
        <p:spPr>
          <a:xfrm>
            <a:off x="1024128" y="1978053"/>
            <a:ext cx="5860148" cy="4154984"/>
          </a:xfrm>
          <a:prstGeom prst="rect">
            <a:avLst/>
          </a:prstGeom>
          <a:noFill/>
        </p:spPr>
        <p:txBody>
          <a:bodyPr wrap="square" rtlCol="0">
            <a:spAutoFit/>
          </a:bodyPr>
          <a:lstStyle/>
          <a:p>
            <a:pPr>
              <a:defRPr/>
            </a:pPr>
            <a:r>
              <a:rPr lang="nl-BE" sz="2400" b="1" dirty="0"/>
              <a:t>Wat is het </a:t>
            </a:r>
            <a:r>
              <a:rPr lang="nl-BE" sz="2400" b="1" dirty="0" err="1"/>
              <a:t>leerpad</a:t>
            </a:r>
            <a:r>
              <a:rPr lang="nl-BE" sz="2400" b="1" dirty="0"/>
              <a:t> armoede?</a:t>
            </a:r>
          </a:p>
          <a:p>
            <a:pPr>
              <a:lnSpc>
                <a:spcPct val="100000"/>
              </a:lnSpc>
              <a:spcBef>
                <a:spcPts val="0"/>
              </a:spcBef>
              <a:spcAft>
                <a:spcPts val="0"/>
              </a:spcAft>
              <a:buClrTx/>
              <a:buSzTx/>
              <a:buFont typeface="Arial" panose="020B0604020202020204" pitchFamily="34" charset="0"/>
              <a:buChar char="•"/>
              <a:defRPr/>
            </a:pPr>
            <a:r>
              <a:rPr lang="nl-BE" sz="2400" dirty="0"/>
              <a:t> een online reflectie-instrument </a:t>
            </a:r>
          </a:p>
          <a:p>
            <a:pPr marL="171450" indent="-171450">
              <a:lnSpc>
                <a:spcPct val="100000"/>
              </a:lnSpc>
              <a:spcBef>
                <a:spcPts val="0"/>
              </a:spcBef>
              <a:spcAft>
                <a:spcPts val="0"/>
              </a:spcAft>
              <a:buClrTx/>
              <a:buSzTx/>
              <a:buFont typeface="Arial" panose="020B0604020202020204" pitchFamily="34" charset="0"/>
              <a:buChar char="•"/>
              <a:defRPr/>
            </a:pPr>
            <a:r>
              <a:rPr lang="nl-BE" sz="2400" dirty="0"/>
              <a:t>er zijn geen pasklare antwoorden</a:t>
            </a:r>
          </a:p>
          <a:p>
            <a:pPr marL="171450" indent="-171450">
              <a:lnSpc>
                <a:spcPct val="100000"/>
              </a:lnSpc>
              <a:spcBef>
                <a:spcPts val="0"/>
              </a:spcBef>
              <a:spcAft>
                <a:spcPts val="0"/>
              </a:spcAft>
              <a:buClrTx/>
              <a:buSzTx/>
              <a:buFont typeface="Arial" panose="020B0604020202020204" pitchFamily="34" charset="0"/>
              <a:buChar char="•"/>
              <a:defRPr/>
            </a:pPr>
            <a:r>
              <a:rPr lang="nl-BE" sz="2400" dirty="0"/>
              <a:t>verwerven van kennis en inzichten armoede door theorie, getuigenissen, opdrachten, beeldmateriaal en forum</a:t>
            </a:r>
          </a:p>
          <a:p>
            <a:pPr>
              <a:defRPr/>
            </a:pPr>
            <a:endParaRPr lang="nl-BE" sz="2400" dirty="0"/>
          </a:p>
          <a:p>
            <a:pPr>
              <a:defRPr/>
            </a:pPr>
            <a:r>
              <a:rPr lang="nl-NL" sz="2400" b="1" dirty="0"/>
              <a:t>Je kan: </a:t>
            </a:r>
            <a:endParaRPr lang="nl-BE" sz="2400" b="1" dirty="0"/>
          </a:p>
          <a:p>
            <a:pPr marL="171450" indent="-171450">
              <a:lnSpc>
                <a:spcPct val="100000"/>
              </a:lnSpc>
              <a:spcBef>
                <a:spcPts val="0"/>
              </a:spcBef>
              <a:spcAft>
                <a:spcPts val="0"/>
              </a:spcAft>
              <a:buClrTx/>
              <a:buSzTx/>
              <a:buFont typeface="Arial" panose="020B0604020202020204" pitchFamily="34" charset="0"/>
              <a:buChar char="•"/>
              <a:defRPr/>
            </a:pPr>
            <a:r>
              <a:rPr lang="nl-BE" sz="2400" dirty="0"/>
              <a:t>zelfstandig doorlopen</a:t>
            </a:r>
          </a:p>
          <a:p>
            <a:pPr marL="171450" indent="-171450">
              <a:lnSpc>
                <a:spcPct val="100000"/>
              </a:lnSpc>
              <a:spcBef>
                <a:spcPts val="0"/>
              </a:spcBef>
              <a:spcAft>
                <a:spcPts val="0"/>
              </a:spcAft>
              <a:buClrTx/>
              <a:buSzTx/>
              <a:buFont typeface="Arial" panose="020B0604020202020204" pitchFamily="34" charset="0"/>
              <a:buChar char="•"/>
              <a:defRPr/>
            </a:pPr>
            <a:r>
              <a:rPr lang="nl-BE" sz="2400" dirty="0"/>
              <a:t>flexibel: eigen tempo</a:t>
            </a:r>
          </a:p>
          <a:p>
            <a:pPr marL="171450" indent="-171450">
              <a:lnSpc>
                <a:spcPct val="100000"/>
              </a:lnSpc>
              <a:spcBef>
                <a:spcPts val="0"/>
              </a:spcBef>
              <a:spcAft>
                <a:spcPts val="0"/>
              </a:spcAft>
              <a:buClrTx/>
              <a:buSzTx/>
              <a:buFont typeface="Arial" panose="020B0604020202020204" pitchFamily="34" charset="0"/>
              <a:buChar char="•"/>
              <a:defRPr/>
            </a:pPr>
            <a:r>
              <a:rPr lang="nl-NL" sz="2400" dirty="0"/>
              <a:t>duur: 12 à 16 uur</a:t>
            </a:r>
            <a:endParaRPr lang="nl-BE" sz="2400" dirty="0"/>
          </a:p>
        </p:txBody>
      </p:sp>
    </p:spTree>
    <p:extLst>
      <p:ext uri="{BB962C8B-B14F-4D97-AF65-F5344CB8AC3E}">
        <p14:creationId xmlns:p14="http://schemas.microsoft.com/office/powerpoint/2010/main" val="189970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42900"/>
            <a:ext cx="9448800" cy="6172200"/>
          </a:xfrm>
          <a:prstGeom prst="rect">
            <a:avLst/>
          </a:prstGeom>
        </p:spPr>
      </p:pic>
    </p:spTree>
    <p:extLst>
      <p:ext uri="{BB962C8B-B14F-4D97-AF65-F5344CB8AC3E}">
        <p14:creationId xmlns:p14="http://schemas.microsoft.com/office/powerpoint/2010/main" val="863722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779" y="1065730"/>
            <a:ext cx="10058400" cy="4455254"/>
          </a:xfrm>
          <a:prstGeom prst="rect">
            <a:avLst/>
          </a:prstGeom>
        </p:spPr>
      </p:pic>
    </p:spTree>
    <p:extLst>
      <p:ext uri="{BB962C8B-B14F-4D97-AF65-F5344CB8AC3E}">
        <p14:creationId xmlns:p14="http://schemas.microsoft.com/office/powerpoint/2010/main" val="4272309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442" y="1097328"/>
            <a:ext cx="10058400" cy="4270770"/>
          </a:xfrm>
          <a:prstGeom prst="rect">
            <a:avLst/>
          </a:prstGeom>
        </p:spPr>
      </p:pic>
    </p:spTree>
    <p:extLst>
      <p:ext uri="{BB962C8B-B14F-4D97-AF65-F5344CB8AC3E}">
        <p14:creationId xmlns:p14="http://schemas.microsoft.com/office/powerpoint/2010/main" val="49545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75" y="838200"/>
            <a:ext cx="10058400" cy="4947350"/>
          </a:xfrm>
          <a:prstGeom prst="rect">
            <a:avLst/>
          </a:prstGeom>
        </p:spPr>
      </p:pic>
    </p:spTree>
    <p:extLst>
      <p:ext uri="{BB962C8B-B14F-4D97-AF65-F5344CB8AC3E}">
        <p14:creationId xmlns:p14="http://schemas.microsoft.com/office/powerpoint/2010/main" val="676927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3284" y="164732"/>
            <a:ext cx="10060967" cy="1499616"/>
          </a:xfrm>
        </p:spPr>
        <p:txBody>
          <a:bodyPr/>
          <a:lstStyle/>
          <a:p>
            <a:r>
              <a:rPr lang="nl-NL" dirty="0"/>
              <a:t>4.9 Generatie armoede</a:t>
            </a:r>
            <a:endParaRPr lang="nl-BE" dirty="0">
              <a:solidFill>
                <a:srgbClr val="FF0000"/>
              </a:solidFill>
            </a:endParaRPr>
          </a:p>
        </p:txBody>
      </p:sp>
      <p:pic>
        <p:nvPicPr>
          <p:cNvPr id="12" name="Tijdelijke aanduiding voor inhoud 11">
            <a:hlinkClick r:id="rId3" tooltip="https://www.youtube.com/watch?v=XGIUApZFRXw "/>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71784" y="2581550"/>
            <a:ext cx="4391025" cy="1981200"/>
          </a:xfrm>
        </p:spPr>
      </p:pic>
      <p:sp>
        <p:nvSpPr>
          <p:cNvPr id="13" name="Tekstvak 12"/>
          <p:cNvSpPr txBox="1"/>
          <p:nvPr/>
        </p:nvSpPr>
        <p:spPr>
          <a:xfrm>
            <a:off x="5733767" y="1664348"/>
            <a:ext cx="5433846" cy="4431983"/>
          </a:xfrm>
          <a:prstGeom prst="rect">
            <a:avLst/>
          </a:prstGeom>
          <a:noFill/>
        </p:spPr>
        <p:txBody>
          <a:bodyPr wrap="square" rtlCol="0">
            <a:spAutoFit/>
          </a:bodyPr>
          <a:lstStyle/>
          <a:p>
            <a:endParaRPr lang="nl-BE" dirty="0"/>
          </a:p>
          <a:p>
            <a:r>
              <a:rPr lang="nl-NL" sz="2400" b="1" u="sng" dirty="0"/>
              <a:t>Wat doet stress met een baby? </a:t>
            </a:r>
          </a:p>
          <a:p>
            <a:endParaRPr lang="nl-NL" sz="2400" u="sng" dirty="0"/>
          </a:p>
          <a:p>
            <a:pPr marL="342900" indent="-342900">
              <a:buFont typeface="Arial" panose="020B0604020202020204" pitchFamily="34" charset="0"/>
              <a:buChar char="•"/>
            </a:pPr>
            <a:r>
              <a:rPr lang="nl-NL" sz="2400" b="1" dirty="0"/>
              <a:t>Welke gevolgen heeft chronische stress voor het opgroeiend kind? </a:t>
            </a:r>
            <a:endParaRPr lang="nl-NL" sz="2400" dirty="0"/>
          </a:p>
          <a:p>
            <a:pPr marL="342900" indent="-342900">
              <a:buFont typeface="Arial" panose="020B0604020202020204" pitchFamily="34" charset="0"/>
              <a:buChar char="•"/>
            </a:pPr>
            <a:r>
              <a:rPr lang="nl-NL" sz="2400" b="1" dirty="0"/>
              <a:t>Waaraan merk je op je school dat leerlingen last hebben van chronische stress? </a:t>
            </a:r>
          </a:p>
          <a:p>
            <a:endParaRPr lang="nl-NL" sz="2400" b="1" dirty="0"/>
          </a:p>
          <a:p>
            <a:pPr marL="342900" indent="-342900">
              <a:buFont typeface="Arial" panose="020B0604020202020204" pitchFamily="34" charset="0"/>
              <a:buChar char="•"/>
            </a:pPr>
            <a:r>
              <a:rPr lang="nl-NL" sz="2400" b="1" dirty="0"/>
              <a:t>Hoe merk je dat jij stress hebt?</a:t>
            </a:r>
          </a:p>
          <a:p>
            <a:pPr marL="342900" indent="-342900">
              <a:buFont typeface="Arial" panose="020B0604020202020204" pitchFamily="34" charset="0"/>
              <a:buChar char="•"/>
            </a:pPr>
            <a:r>
              <a:rPr lang="nl-NL" sz="2400" b="1" dirty="0"/>
              <a:t>Waaraan merk je op je school dat ouders last hebben van stress?</a:t>
            </a:r>
            <a:endParaRPr lang="nl-NL" sz="2400" dirty="0"/>
          </a:p>
        </p:txBody>
      </p:sp>
    </p:spTree>
    <p:extLst>
      <p:ext uri="{BB962C8B-B14F-4D97-AF65-F5344CB8AC3E}">
        <p14:creationId xmlns:p14="http://schemas.microsoft.com/office/powerpoint/2010/main" val="14066951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al">
  <a:themeElements>
    <a:clrScheme name="Blauw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Sjabloon KKGK 5 okt" id="{FFE0E02A-AD72-4786-AD24-4893F9E7B809}" vid="{D15BE9C2-AAA9-41C1-82EA-4385CDE2AFB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10147</TotalTime>
  <Words>909</Words>
  <Application>Microsoft Office PowerPoint</Application>
  <PresentationFormat>Widescreen</PresentationFormat>
  <Paragraphs>126</Paragraphs>
  <Slides>25</Slides>
  <Notes>17</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Calibri</vt:lpstr>
      <vt:lpstr>Tw Cen MT</vt:lpstr>
      <vt:lpstr>Tw Cen MT Condensed</vt:lpstr>
      <vt:lpstr>Wingdings</vt:lpstr>
      <vt:lpstr>Wingdings 3</vt:lpstr>
      <vt:lpstr>Integraal</vt:lpstr>
      <vt:lpstr>Presentatie</vt:lpstr>
      <vt:lpstr>Lerend netwerk 2</vt:lpstr>
      <vt:lpstr>Reflectietool Leerpad armoede onderwijscentrum brussel</vt:lpstr>
      <vt:lpstr>Inleiding</vt:lpstr>
      <vt:lpstr>Leerpad </vt:lpstr>
      <vt:lpstr>PowerPoint Presentation</vt:lpstr>
      <vt:lpstr>PowerPoint Presentation</vt:lpstr>
      <vt:lpstr>PowerPoint Presentation</vt:lpstr>
      <vt:lpstr>PowerPoint Presentation</vt:lpstr>
      <vt:lpstr>4.9 Generatie armoede</vt:lpstr>
      <vt:lpstr>PowerPoint Presentation</vt:lpstr>
      <vt:lpstr>PowerPoint Presentation</vt:lpstr>
      <vt:lpstr>PowerPoint Presentation</vt:lpstr>
      <vt:lpstr>Tonen oogstboom</vt:lpstr>
      <vt:lpstr>PowerPoint Presentation</vt:lpstr>
      <vt:lpstr>Website: Handvatten in de klas</vt:lpstr>
      <vt:lpstr>Beeldvorming – armoede herkennen</vt:lpstr>
      <vt:lpstr>Beeldvorming - Armoede herkennen</vt:lpstr>
      <vt:lpstr>Warme relatie – een Oefening: MINDSETS</vt:lpstr>
      <vt:lpstr>PowerPoint Presentation</vt:lpstr>
      <vt:lpstr>PowerPoint Presentation</vt:lpstr>
      <vt:lpstr>PowerPoint Presentation</vt:lpstr>
      <vt:lpstr>PowerPoint Presentation</vt:lpstr>
      <vt:lpstr>PowerPoint Presentation</vt:lpstr>
      <vt:lpstr>Fixed en groei mindset</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vooruitblik</dc:title>
  <dc:creator>Carolien Frijns</dc:creator>
  <cp:lastModifiedBy>Eveline Mertens</cp:lastModifiedBy>
  <cp:revision>57</cp:revision>
  <cp:lastPrinted>2021-04-02T06:29:41Z</cp:lastPrinted>
  <dcterms:created xsi:type="dcterms:W3CDTF">2020-12-05T15:58:19Z</dcterms:created>
  <dcterms:modified xsi:type="dcterms:W3CDTF">2021-04-02T18:51:24Z</dcterms:modified>
</cp:coreProperties>
</file>